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291" r:id="rId3"/>
    <p:sldId id="385" r:id="rId5"/>
    <p:sldId id="449" r:id="rId6"/>
    <p:sldId id="381" r:id="rId7"/>
    <p:sldId id="380" r:id="rId8"/>
    <p:sldId id="382" r:id="rId9"/>
    <p:sldId id="384" r:id="rId10"/>
    <p:sldId id="386" r:id="rId11"/>
    <p:sldId id="388" r:id="rId12"/>
    <p:sldId id="483" r:id="rId13"/>
    <p:sldId id="420" r:id="rId14"/>
    <p:sldId id="390" r:id="rId15"/>
    <p:sldId id="392" r:id="rId16"/>
    <p:sldId id="394" r:id="rId17"/>
    <p:sldId id="395" r:id="rId18"/>
    <p:sldId id="396" r:id="rId19"/>
    <p:sldId id="397" r:id="rId20"/>
    <p:sldId id="398" r:id="rId21"/>
    <p:sldId id="400" r:id="rId22"/>
    <p:sldId id="401" r:id="rId23"/>
    <p:sldId id="403" r:id="rId24"/>
    <p:sldId id="422" r:id="rId25"/>
    <p:sldId id="402" r:id="rId26"/>
    <p:sldId id="423" r:id="rId27"/>
    <p:sldId id="424" r:id="rId28"/>
    <p:sldId id="425" r:id="rId29"/>
    <p:sldId id="426" r:id="rId30"/>
    <p:sldId id="428" r:id="rId31"/>
    <p:sldId id="429" r:id="rId32"/>
    <p:sldId id="430" r:id="rId33"/>
    <p:sldId id="445" r:id="rId34"/>
    <p:sldId id="446" r:id="rId35"/>
    <p:sldId id="481" r:id="rId36"/>
    <p:sldId id="448" r:id="rId3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F50"/>
    <a:srgbClr val="313030"/>
    <a:srgbClr val="77BE31"/>
    <a:srgbClr val="479F48"/>
    <a:srgbClr val="CEFBC1"/>
    <a:srgbClr val="94C55E"/>
    <a:srgbClr val="F6F9F9"/>
    <a:srgbClr val="ECF8F3"/>
    <a:srgbClr val="F6F6F6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590" autoAdjust="0"/>
  </p:normalViewPr>
  <p:slideViewPr>
    <p:cSldViewPr showGuides="1">
      <p:cViewPr>
        <p:scale>
          <a:sx n="67" d="100"/>
          <a:sy n="67" d="100"/>
        </p:scale>
        <p:origin x="56" y="144"/>
      </p:cViewPr>
      <p:guideLst>
        <p:guide orient="horz" pos="2169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</a:fld>
            <a:endParaRPr lang="zh-CN" altLang="en-US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</a:fld>
            <a:endParaRPr lang="zh-CN" altLang="en-US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ingFang SC" panose="020B0400000000000000" charset="-122"/>
        <a:ea typeface="PingFang SC" panose="020B0400000000000000" charset="-122"/>
        <a:cs typeface="PingFang SC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ingFang SC" panose="020B0400000000000000" charset="-122"/>
        <a:ea typeface="PingFang SC" panose="020B0400000000000000" charset="-122"/>
        <a:cs typeface="PingFang SC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ingFang SC" panose="020B0400000000000000" charset="-122"/>
        <a:ea typeface="PingFang SC" panose="020B0400000000000000" charset="-122"/>
        <a:cs typeface="PingFang SC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ingFang SC" panose="020B0400000000000000" charset="-122"/>
        <a:ea typeface="PingFang SC" panose="020B0400000000000000" charset="-122"/>
        <a:cs typeface="PingFang SC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ingFang SC" panose="020B0400000000000000" charset="-122"/>
        <a:ea typeface="PingFang SC" panose="020B0400000000000000" charset="-122"/>
        <a:cs typeface="PingFang SC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rgbClr val="F6F9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PingFang SC" panose="020B0400000000000000" charset="-122"/>
          <a:ea typeface="PingFang SC" panose="020B0400000000000000" charset="-122"/>
          <a:cs typeface="PingFang SC" panose="020B0400000000000000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8" Type="http://schemas.openxmlformats.org/officeDocument/2006/relationships/notesSlide" Target="../notesSlides/notesSlide10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108.xml"/><Relationship Id="rId35" Type="http://schemas.openxmlformats.org/officeDocument/2006/relationships/tags" Target="../tags/tag107.xml"/><Relationship Id="rId34" Type="http://schemas.openxmlformats.org/officeDocument/2006/relationships/tags" Target="../tags/tag106.xml"/><Relationship Id="rId33" Type="http://schemas.openxmlformats.org/officeDocument/2006/relationships/tags" Target="../tags/tag105.xml"/><Relationship Id="rId32" Type="http://schemas.openxmlformats.org/officeDocument/2006/relationships/tags" Target="../tags/tag104.xml"/><Relationship Id="rId31" Type="http://schemas.openxmlformats.org/officeDocument/2006/relationships/tags" Target="../tags/tag103.xml"/><Relationship Id="rId30" Type="http://schemas.openxmlformats.org/officeDocument/2006/relationships/tags" Target="../tags/tag102.xml"/><Relationship Id="rId3" Type="http://schemas.openxmlformats.org/officeDocument/2006/relationships/image" Target="../media/image4.png"/><Relationship Id="rId29" Type="http://schemas.openxmlformats.org/officeDocument/2006/relationships/tags" Target="../tags/tag101.xml"/><Relationship Id="rId28" Type="http://schemas.openxmlformats.org/officeDocument/2006/relationships/tags" Target="../tags/tag100.xml"/><Relationship Id="rId27" Type="http://schemas.openxmlformats.org/officeDocument/2006/relationships/tags" Target="../tags/tag99.xml"/><Relationship Id="rId26" Type="http://schemas.openxmlformats.org/officeDocument/2006/relationships/tags" Target="../tags/tag98.xml"/><Relationship Id="rId25" Type="http://schemas.openxmlformats.org/officeDocument/2006/relationships/tags" Target="../tags/tag97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image" Target="../media/image3.png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hyperlink" Target="https://cli.im/price" TargetMode="External"/><Relationship Id="rId15" Type="http://schemas.openxmlformats.org/officeDocument/2006/relationships/hyperlink" Target="https://cli.im/template" TargetMode="Externa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5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4.png"/><Relationship Id="rId3" Type="http://schemas.openxmlformats.org/officeDocument/2006/relationships/tags" Target="../tags/tag112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../media/image4.png"/><Relationship Id="rId3" Type="http://schemas.openxmlformats.org/officeDocument/2006/relationships/tags" Target="../tags/tag120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31.xml"/><Relationship Id="rId7" Type="http://schemas.openxmlformats.org/officeDocument/2006/relationships/image" Target="../media/image7.png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png"/><Relationship Id="rId3" Type="http://schemas.openxmlformats.org/officeDocument/2006/relationships/tags" Target="../tags/tag128.xml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image" Target="../media/image9.png"/><Relationship Id="rId10" Type="http://schemas.openxmlformats.org/officeDocument/2006/relationships/tags" Target="../tags/tag132.xml"/><Relationship Id="rId1" Type="http://schemas.openxmlformats.org/officeDocument/2006/relationships/tags" Target="../tags/tag12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0.xml"/><Relationship Id="rId7" Type="http://schemas.openxmlformats.org/officeDocument/2006/relationships/image" Target="../media/image10.png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image" Target="../media/image4.png"/><Relationship Id="rId3" Type="http://schemas.openxmlformats.org/officeDocument/2006/relationships/tags" Target="../tags/tag137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image" Target="../media/image4.png"/><Relationship Id="rId3" Type="http://schemas.openxmlformats.org/officeDocument/2006/relationships/tags" Target="../tags/tag142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tags" Target="../tags/tag148.xml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4.png"/><Relationship Id="rId3" Type="http://schemas.openxmlformats.org/officeDocument/2006/relationships/tags" Target="../tags/tag150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4.png"/><Relationship Id="rId3" Type="http://schemas.openxmlformats.org/officeDocument/2006/relationships/tags" Target="../tags/tag158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10" Type="http://schemas.openxmlformats.org/officeDocument/2006/relationships/tags" Target="../tags/tag164.xml"/><Relationship Id="rId1" Type="http://schemas.openxmlformats.org/officeDocument/2006/relationships/tags" Target="../tags/tag15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169.xml"/><Relationship Id="rId7" Type="http://schemas.openxmlformats.org/officeDocument/2006/relationships/image" Target="../media/image14.jpeg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4.png"/><Relationship Id="rId3" Type="http://schemas.openxmlformats.org/officeDocument/2006/relationships/tags" Target="../tags/tag166.xml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image" Target="../media/image16.jpeg"/><Relationship Id="rId10" Type="http://schemas.openxmlformats.org/officeDocument/2006/relationships/tags" Target="../tags/tag170.xml"/><Relationship Id="rId1" Type="http://schemas.openxmlformats.org/officeDocument/2006/relationships/tags" Target="../tags/tag16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78.xml"/><Relationship Id="rId7" Type="http://schemas.openxmlformats.org/officeDocument/2006/relationships/image" Target="../media/image17.png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image" Target="../media/image4.png"/><Relationship Id="rId3" Type="http://schemas.openxmlformats.org/officeDocument/2006/relationships/tags" Target="../tags/tag175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0.xml"/><Relationship Id="rId1" Type="http://schemas.openxmlformats.org/officeDocument/2006/relationships/tags" Target="../tags/tag17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image" Target="../media/image4.png"/><Relationship Id="rId3" Type="http://schemas.openxmlformats.org/officeDocument/2006/relationships/tags" Target="../tags/tag180.xml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tags" Target="../tags/tag186.xml"/><Relationship Id="rId1" Type="http://schemas.openxmlformats.org/officeDocument/2006/relationships/tags" Target="../tags/tag17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image" Target="../media/image4.png"/><Relationship Id="rId3" Type="http://schemas.openxmlformats.org/officeDocument/2006/relationships/tags" Target="../tags/tag188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1" Type="http://schemas.openxmlformats.org/officeDocument/2006/relationships/tags" Target="../tags/tag18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image" Target="../media/image4.png"/><Relationship Id="rId3" Type="http://schemas.openxmlformats.org/officeDocument/2006/relationships/tags" Target="../tags/tag195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1" Type="http://schemas.openxmlformats.org/officeDocument/2006/relationships/tags" Target="../tags/tag19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.xml"/><Relationship Id="rId8" Type="http://schemas.openxmlformats.org/officeDocument/2006/relationships/image" Target="../media/image23.png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image" Target="../media/image4.png"/><Relationship Id="rId3" Type="http://schemas.openxmlformats.org/officeDocument/2006/relationships/tags" Target="../tags/tag200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9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9" Type="http://schemas.openxmlformats.org/officeDocument/2006/relationships/notesSlide" Target="../notesSlides/notesSlide25.xml"/><Relationship Id="rId88" Type="http://schemas.openxmlformats.org/officeDocument/2006/relationships/slideLayout" Target="../slideLayouts/slideLayout7.xml"/><Relationship Id="rId87" Type="http://schemas.openxmlformats.org/officeDocument/2006/relationships/tags" Target="../tags/tag254.xml"/><Relationship Id="rId86" Type="http://schemas.openxmlformats.org/officeDocument/2006/relationships/tags" Target="../tags/tag253.xml"/><Relationship Id="rId85" Type="http://schemas.openxmlformats.org/officeDocument/2006/relationships/tags" Target="../tags/tag252.xml"/><Relationship Id="rId84" Type="http://schemas.openxmlformats.org/officeDocument/2006/relationships/tags" Target="../tags/tag251.xml"/><Relationship Id="rId83" Type="http://schemas.openxmlformats.org/officeDocument/2006/relationships/tags" Target="../tags/tag250.xml"/><Relationship Id="rId82" Type="http://schemas.openxmlformats.org/officeDocument/2006/relationships/tags" Target="../tags/tag249.xml"/><Relationship Id="rId81" Type="http://schemas.openxmlformats.org/officeDocument/2006/relationships/tags" Target="../tags/tag248.xml"/><Relationship Id="rId80" Type="http://schemas.openxmlformats.org/officeDocument/2006/relationships/tags" Target="../tags/tag247.xml"/><Relationship Id="rId8" Type="http://schemas.openxmlformats.org/officeDocument/2006/relationships/image" Target="../media/image25.png"/><Relationship Id="rId79" Type="http://schemas.openxmlformats.org/officeDocument/2006/relationships/tags" Target="../tags/tag246.xml"/><Relationship Id="rId78" Type="http://schemas.openxmlformats.org/officeDocument/2006/relationships/tags" Target="../tags/tag245.xml"/><Relationship Id="rId77" Type="http://schemas.openxmlformats.org/officeDocument/2006/relationships/tags" Target="../tags/tag244.xml"/><Relationship Id="rId76" Type="http://schemas.openxmlformats.org/officeDocument/2006/relationships/tags" Target="../tags/tag243.xml"/><Relationship Id="rId75" Type="http://schemas.openxmlformats.org/officeDocument/2006/relationships/tags" Target="../tags/tag242.xml"/><Relationship Id="rId74" Type="http://schemas.openxmlformats.org/officeDocument/2006/relationships/tags" Target="../tags/tag241.xml"/><Relationship Id="rId73" Type="http://schemas.openxmlformats.org/officeDocument/2006/relationships/tags" Target="../tags/tag240.xml"/><Relationship Id="rId72" Type="http://schemas.openxmlformats.org/officeDocument/2006/relationships/image" Target="../media/image56.png"/><Relationship Id="rId71" Type="http://schemas.openxmlformats.org/officeDocument/2006/relationships/tags" Target="../tags/tag239.xml"/><Relationship Id="rId70" Type="http://schemas.openxmlformats.org/officeDocument/2006/relationships/image" Target="../media/image55.png"/><Relationship Id="rId7" Type="http://schemas.openxmlformats.org/officeDocument/2006/relationships/tags" Target="../tags/tag207.xml"/><Relationship Id="rId69" Type="http://schemas.openxmlformats.org/officeDocument/2006/relationships/tags" Target="../tags/tag238.xml"/><Relationship Id="rId68" Type="http://schemas.openxmlformats.org/officeDocument/2006/relationships/image" Target="../media/image54.png"/><Relationship Id="rId67" Type="http://schemas.openxmlformats.org/officeDocument/2006/relationships/tags" Target="../tags/tag237.xml"/><Relationship Id="rId66" Type="http://schemas.openxmlformats.org/officeDocument/2006/relationships/image" Target="../media/image53.png"/><Relationship Id="rId65" Type="http://schemas.openxmlformats.org/officeDocument/2006/relationships/tags" Target="../tags/tag236.xml"/><Relationship Id="rId64" Type="http://schemas.openxmlformats.org/officeDocument/2006/relationships/image" Target="../media/image52.png"/><Relationship Id="rId63" Type="http://schemas.openxmlformats.org/officeDocument/2006/relationships/tags" Target="../tags/tag235.xml"/><Relationship Id="rId62" Type="http://schemas.openxmlformats.org/officeDocument/2006/relationships/image" Target="../media/image51.png"/><Relationship Id="rId61" Type="http://schemas.openxmlformats.org/officeDocument/2006/relationships/tags" Target="../tags/tag234.xml"/><Relationship Id="rId60" Type="http://schemas.openxmlformats.org/officeDocument/2006/relationships/image" Target="../media/image50.png"/><Relationship Id="rId6" Type="http://schemas.openxmlformats.org/officeDocument/2006/relationships/image" Target="../media/image24.png"/><Relationship Id="rId59" Type="http://schemas.openxmlformats.org/officeDocument/2006/relationships/tags" Target="../tags/tag233.xml"/><Relationship Id="rId58" Type="http://schemas.openxmlformats.org/officeDocument/2006/relationships/image" Target="../media/image49.png"/><Relationship Id="rId57" Type="http://schemas.openxmlformats.org/officeDocument/2006/relationships/tags" Target="../tags/tag232.xml"/><Relationship Id="rId56" Type="http://schemas.openxmlformats.org/officeDocument/2006/relationships/image" Target="../media/image48.png"/><Relationship Id="rId55" Type="http://schemas.openxmlformats.org/officeDocument/2006/relationships/tags" Target="../tags/tag231.xml"/><Relationship Id="rId54" Type="http://schemas.openxmlformats.org/officeDocument/2006/relationships/hyperlink" Target="https://cli.im/client" TargetMode="External"/><Relationship Id="rId53" Type="http://schemas.openxmlformats.org/officeDocument/2006/relationships/tags" Target="../tags/tag230.xml"/><Relationship Id="rId52" Type="http://schemas.openxmlformats.org/officeDocument/2006/relationships/image" Target="../media/image47.png"/><Relationship Id="rId51" Type="http://schemas.openxmlformats.org/officeDocument/2006/relationships/tags" Target="../tags/tag229.xml"/><Relationship Id="rId50" Type="http://schemas.openxmlformats.org/officeDocument/2006/relationships/image" Target="../media/image46.png"/><Relationship Id="rId5" Type="http://schemas.openxmlformats.org/officeDocument/2006/relationships/tags" Target="../tags/tag206.xml"/><Relationship Id="rId49" Type="http://schemas.openxmlformats.org/officeDocument/2006/relationships/tags" Target="../tags/tag228.xml"/><Relationship Id="rId48" Type="http://schemas.openxmlformats.org/officeDocument/2006/relationships/image" Target="../media/image45.png"/><Relationship Id="rId47" Type="http://schemas.openxmlformats.org/officeDocument/2006/relationships/tags" Target="../tags/tag227.xml"/><Relationship Id="rId46" Type="http://schemas.openxmlformats.org/officeDocument/2006/relationships/image" Target="../media/image44.png"/><Relationship Id="rId45" Type="http://schemas.openxmlformats.org/officeDocument/2006/relationships/tags" Target="../tags/tag226.xml"/><Relationship Id="rId44" Type="http://schemas.openxmlformats.org/officeDocument/2006/relationships/image" Target="../media/image43.png"/><Relationship Id="rId43" Type="http://schemas.openxmlformats.org/officeDocument/2006/relationships/tags" Target="../tags/tag225.xml"/><Relationship Id="rId42" Type="http://schemas.openxmlformats.org/officeDocument/2006/relationships/image" Target="../media/image42.png"/><Relationship Id="rId41" Type="http://schemas.openxmlformats.org/officeDocument/2006/relationships/tags" Target="../tags/tag224.xml"/><Relationship Id="rId40" Type="http://schemas.openxmlformats.org/officeDocument/2006/relationships/image" Target="../media/image41.png"/><Relationship Id="rId4" Type="http://schemas.openxmlformats.org/officeDocument/2006/relationships/image" Target="../media/image4.png"/><Relationship Id="rId39" Type="http://schemas.openxmlformats.org/officeDocument/2006/relationships/tags" Target="../tags/tag223.xml"/><Relationship Id="rId38" Type="http://schemas.openxmlformats.org/officeDocument/2006/relationships/image" Target="../media/image40.png"/><Relationship Id="rId37" Type="http://schemas.openxmlformats.org/officeDocument/2006/relationships/tags" Target="../tags/tag222.xml"/><Relationship Id="rId36" Type="http://schemas.openxmlformats.org/officeDocument/2006/relationships/image" Target="../media/image39.png"/><Relationship Id="rId35" Type="http://schemas.openxmlformats.org/officeDocument/2006/relationships/tags" Target="../tags/tag221.xml"/><Relationship Id="rId34" Type="http://schemas.openxmlformats.org/officeDocument/2006/relationships/image" Target="../media/image38.png"/><Relationship Id="rId33" Type="http://schemas.openxmlformats.org/officeDocument/2006/relationships/tags" Target="../tags/tag220.xml"/><Relationship Id="rId32" Type="http://schemas.openxmlformats.org/officeDocument/2006/relationships/image" Target="../media/image37.png"/><Relationship Id="rId31" Type="http://schemas.openxmlformats.org/officeDocument/2006/relationships/tags" Target="../tags/tag219.xml"/><Relationship Id="rId30" Type="http://schemas.openxmlformats.org/officeDocument/2006/relationships/image" Target="../media/image36.png"/><Relationship Id="rId3" Type="http://schemas.openxmlformats.org/officeDocument/2006/relationships/tags" Target="../tags/tag205.xml"/><Relationship Id="rId29" Type="http://schemas.openxmlformats.org/officeDocument/2006/relationships/tags" Target="../tags/tag218.xml"/><Relationship Id="rId28" Type="http://schemas.openxmlformats.org/officeDocument/2006/relationships/image" Target="../media/image35.png"/><Relationship Id="rId27" Type="http://schemas.openxmlformats.org/officeDocument/2006/relationships/tags" Target="../tags/tag217.xml"/><Relationship Id="rId26" Type="http://schemas.openxmlformats.org/officeDocument/2006/relationships/image" Target="../media/image34.png"/><Relationship Id="rId25" Type="http://schemas.openxmlformats.org/officeDocument/2006/relationships/tags" Target="../tags/tag216.xml"/><Relationship Id="rId24" Type="http://schemas.openxmlformats.org/officeDocument/2006/relationships/image" Target="../media/image33.png"/><Relationship Id="rId23" Type="http://schemas.openxmlformats.org/officeDocument/2006/relationships/tags" Target="../tags/tag215.xml"/><Relationship Id="rId22" Type="http://schemas.openxmlformats.org/officeDocument/2006/relationships/image" Target="../media/image32.png"/><Relationship Id="rId21" Type="http://schemas.openxmlformats.org/officeDocument/2006/relationships/tags" Target="../tags/tag214.xml"/><Relationship Id="rId20" Type="http://schemas.openxmlformats.org/officeDocument/2006/relationships/image" Target="../media/image31.png"/><Relationship Id="rId2" Type="http://schemas.openxmlformats.org/officeDocument/2006/relationships/image" Target="../media/image1.png"/><Relationship Id="rId19" Type="http://schemas.openxmlformats.org/officeDocument/2006/relationships/tags" Target="../tags/tag213.xml"/><Relationship Id="rId18" Type="http://schemas.openxmlformats.org/officeDocument/2006/relationships/image" Target="../media/image30.png"/><Relationship Id="rId17" Type="http://schemas.openxmlformats.org/officeDocument/2006/relationships/tags" Target="../tags/tag212.xml"/><Relationship Id="rId16" Type="http://schemas.openxmlformats.org/officeDocument/2006/relationships/image" Target="../media/image29.png"/><Relationship Id="rId15" Type="http://schemas.openxmlformats.org/officeDocument/2006/relationships/tags" Target="../tags/tag211.xml"/><Relationship Id="rId14" Type="http://schemas.openxmlformats.org/officeDocument/2006/relationships/image" Target="../media/image28.png"/><Relationship Id="rId13" Type="http://schemas.openxmlformats.org/officeDocument/2006/relationships/tags" Target="../tags/tag210.xml"/><Relationship Id="rId12" Type="http://schemas.openxmlformats.org/officeDocument/2006/relationships/image" Target="../media/image27.png"/><Relationship Id="rId11" Type="http://schemas.openxmlformats.org/officeDocument/2006/relationships/tags" Target="../tags/tag209.xml"/><Relationship Id="rId10" Type="http://schemas.openxmlformats.org/officeDocument/2006/relationships/image" Target="../media/image26.png"/><Relationship Id="rId1" Type="http://schemas.openxmlformats.org/officeDocument/2006/relationships/tags" Target="../tags/tag204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image" Target="../media/image4.png"/><Relationship Id="rId3" Type="http://schemas.openxmlformats.org/officeDocument/2006/relationships/tags" Target="../tags/tag258.xml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2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image" Target="../media/image57.png"/><Relationship Id="rId5" Type="http://schemas.openxmlformats.org/officeDocument/2006/relationships/tags" Target="../tags/tag269.xml"/><Relationship Id="rId4" Type="http://schemas.openxmlformats.org/officeDocument/2006/relationships/image" Target="../media/image4.png"/><Relationship Id="rId3" Type="http://schemas.openxmlformats.org/officeDocument/2006/relationships/tags" Target="../tags/tag268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7.xml"/><Relationship Id="rId10" Type="http://schemas.openxmlformats.org/officeDocument/2006/relationships/hyperlink" Target="https://index.baidu.com/" TargetMode="External"/><Relationship Id="rId1" Type="http://schemas.openxmlformats.org/officeDocument/2006/relationships/tags" Target="../tags/tag26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image" Target="../media/image4.png"/><Relationship Id="rId3" Type="http://schemas.openxmlformats.org/officeDocument/2006/relationships/tags" Target="../tags/tag274.xml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2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3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7.xml"/><Relationship Id="rId7" Type="http://schemas.openxmlformats.org/officeDocument/2006/relationships/hyperlink" Target="https://cli.im/aboutus" TargetMode="External"/><Relationship Id="rId6" Type="http://schemas.openxmlformats.org/officeDocument/2006/relationships/image" Target="../media/image58.png"/><Relationship Id="rId5" Type="http://schemas.openxmlformats.org/officeDocument/2006/relationships/tags" Target="../tags/tag285.xml"/><Relationship Id="rId4" Type="http://schemas.openxmlformats.org/officeDocument/2006/relationships/image" Target="../media/image4.png"/><Relationship Id="rId3" Type="http://schemas.openxmlformats.org/officeDocument/2006/relationships/tags" Target="../tags/tag284.xml"/><Relationship Id="rId2" Type="http://schemas.openxmlformats.org/officeDocument/2006/relationships/image" Target="../media/image3.png"/><Relationship Id="rId1" Type="http://schemas.openxmlformats.org/officeDocument/2006/relationships/tags" Target="../tags/tag28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image" Target="../media/image60.png"/><Relationship Id="rId7" Type="http://schemas.openxmlformats.org/officeDocument/2006/relationships/tags" Target="../tags/tag289.xml"/><Relationship Id="rId6" Type="http://schemas.openxmlformats.org/officeDocument/2006/relationships/image" Target="../media/image59.png"/><Relationship Id="rId5" Type="http://schemas.openxmlformats.org/officeDocument/2006/relationships/tags" Target="../tags/tag288.xml"/><Relationship Id="rId4" Type="http://schemas.openxmlformats.org/officeDocument/2006/relationships/image" Target="../media/image4.png"/><Relationship Id="rId3" Type="http://schemas.openxmlformats.org/officeDocument/2006/relationships/tags" Target="../tags/tag287.xml"/><Relationship Id="rId20" Type="http://schemas.openxmlformats.org/officeDocument/2006/relationships/notesSlide" Target="../notesSlides/notesSlide31.xml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7.xml"/><Relationship Id="rId18" Type="http://schemas.openxmlformats.org/officeDocument/2006/relationships/hyperlink" Target="https://cli.im/help/48400" TargetMode="External"/><Relationship Id="rId17" Type="http://schemas.openxmlformats.org/officeDocument/2006/relationships/tags" Target="../tags/tag296.xml"/><Relationship Id="rId16" Type="http://schemas.openxmlformats.org/officeDocument/2006/relationships/image" Target="../media/image62.png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image" Target="../media/image61.png"/><Relationship Id="rId1" Type="http://schemas.openxmlformats.org/officeDocument/2006/relationships/tags" Target="../tags/tag286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image" Target="../media/image4.png"/><Relationship Id="rId36" Type="http://schemas.openxmlformats.org/officeDocument/2006/relationships/notesSlide" Target="../notesSlides/notesSlide33.xml"/><Relationship Id="rId35" Type="http://schemas.openxmlformats.org/officeDocument/2006/relationships/slideLayout" Target="../slideLayouts/slideLayout7.xml"/><Relationship Id="rId34" Type="http://schemas.openxmlformats.org/officeDocument/2006/relationships/hyperlink" Target="https://cli.im/price" TargetMode="External"/><Relationship Id="rId33" Type="http://schemas.openxmlformats.org/officeDocument/2006/relationships/tags" Target="../tags/tag329.xml"/><Relationship Id="rId32" Type="http://schemas.openxmlformats.org/officeDocument/2006/relationships/tags" Target="../tags/tag328.xml"/><Relationship Id="rId31" Type="http://schemas.openxmlformats.org/officeDocument/2006/relationships/tags" Target="../tags/tag327.xml"/><Relationship Id="rId30" Type="http://schemas.openxmlformats.org/officeDocument/2006/relationships/tags" Target="../tags/tag326.xml"/><Relationship Id="rId3" Type="http://schemas.openxmlformats.org/officeDocument/2006/relationships/tags" Target="../tags/tag300.xml"/><Relationship Id="rId29" Type="http://schemas.openxmlformats.org/officeDocument/2006/relationships/tags" Target="../tags/tag325.xml"/><Relationship Id="rId28" Type="http://schemas.openxmlformats.org/officeDocument/2006/relationships/tags" Target="../tags/tag324.xml"/><Relationship Id="rId27" Type="http://schemas.openxmlformats.org/officeDocument/2006/relationships/tags" Target="../tags/tag323.xml"/><Relationship Id="rId26" Type="http://schemas.openxmlformats.org/officeDocument/2006/relationships/tags" Target="../tags/tag322.xml"/><Relationship Id="rId25" Type="http://schemas.openxmlformats.org/officeDocument/2006/relationships/tags" Target="../tags/tag321.xml"/><Relationship Id="rId24" Type="http://schemas.openxmlformats.org/officeDocument/2006/relationships/tags" Target="../tags/tag320.xml"/><Relationship Id="rId23" Type="http://schemas.openxmlformats.org/officeDocument/2006/relationships/tags" Target="../tags/tag319.xml"/><Relationship Id="rId22" Type="http://schemas.openxmlformats.org/officeDocument/2006/relationships/tags" Target="../tags/tag318.xml"/><Relationship Id="rId21" Type="http://schemas.openxmlformats.org/officeDocument/2006/relationships/tags" Target="../tags/tag317.xml"/><Relationship Id="rId20" Type="http://schemas.openxmlformats.org/officeDocument/2006/relationships/tags" Target="../tags/tag316.xml"/><Relationship Id="rId2" Type="http://schemas.openxmlformats.org/officeDocument/2006/relationships/image" Target="../media/image3.png"/><Relationship Id="rId19" Type="http://schemas.openxmlformats.org/officeDocument/2006/relationships/tags" Target="../tags/tag315.xml"/><Relationship Id="rId18" Type="http://schemas.openxmlformats.org/officeDocument/2006/relationships/tags" Target="../tags/tag314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tags" Target="../tags/tag29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hyperlink" Target="https://cli.im/" TargetMode="External"/><Relationship Id="rId3" Type="http://schemas.openxmlformats.org/officeDocument/2006/relationships/tags" Target="../tags/tag330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image" Target="../media/image4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4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4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4.png"/><Relationship Id="rId3" Type="http://schemas.openxmlformats.org/officeDocument/2006/relationships/tags" Target="../tags/tag57.xml"/><Relationship Id="rId26" Type="http://schemas.openxmlformats.org/officeDocument/2006/relationships/notesSlide" Target="../notesSlides/notesSlide9.xml"/><Relationship Id="rId25" Type="http://schemas.openxmlformats.org/officeDocument/2006/relationships/slideLayout" Target="../slideLayouts/slideLayout7.xml"/><Relationship Id="rId24" Type="http://schemas.openxmlformats.org/officeDocument/2006/relationships/hyperlink" Target="https://cli.im/" TargetMode="Externa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image" Target="../media/image3.png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65974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863600" y="1183005"/>
            <a:ext cx="2958465" cy="758190"/>
          </a:xfrm>
          <a:custGeom>
            <a:avLst/>
            <a:gdLst/>
            <a:ahLst/>
            <a:cxnLst/>
            <a:rect l="l" t="t" r="r" b="b"/>
            <a:pathLst>
              <a:path w="5659586" h="1451176">
                <a:moveTo>
                  <a:pt x="0" y="0"/>
                </a:moveTo>
                <a:lnTo>
                  <a:pt x="5659587" y="0"/>
                </a:lnTo>
                <a:lnTo>
                  <a:pt x="5659587" y="1451176"/>
                </a:lnTo>
                <a:lnTo>
                  <a:pt x="0" y="145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863600" y="5741670"/>
            <a:ext cx="4319905" cy="4362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让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每个人和组织都能轻松使用</a:t>
            </a:r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sp>
        <p:nvSpPr>
          <p:cNvPr id="13" name="TextBox 10"/>
          <p:cNvSpPr txBox="1"/>
          <p:nvPr>
            <p:custDataLst>
              <p:tags r:id="rId4"/>
            </p:custDataLst>
          </p:nvPr>
        </p:nvSpPr>
        <p:spPr>
          <a:xfrm>
            <a:off x="863600" y="3343910"/>
            <a:ext cx="4319905" cy="7321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简单</a:t>
            </a:r>
            <a:r>
              <a:rPr lang="zh-CN" alt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实用</a:t>
            </a:r>
            <a:r>
              <a:rPr 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的</a:t>
            </a:r>
            <a:endParaRPr lang="en-US" sz="6000" b="1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5"/>
            </p:custDataLst>
          </p:nvPr>
        </p:nvSpPr>
        <p:spPr>
          <a:xfrm>
            <a:off x="877570" y="4423410"/>
            <a:ext cx="8327390" cy="7321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600" b="1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二维码系统搭建平台</a:t>
            </a:r>
            <a:endParaRPr lang="zh-CN" altLang="en-US" sz="6600" b="1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" panose="020B0400000000000000" charset="-122"/>
            </a:endParaRPr>
          </a:p>
        </p:txBody>
      </p:sp>
      <p:sp>
        <p:nvSpPr>
          <p:cNvPr id="4" name="TextBox 10"/>
          <p:cNvSpPr txBox="1"/>
          <p:nvPr>
            <p:custDataLst>
              <p:tags r:id="rId6"/>
            </p:custDataLst>
          </p:nvPr>
        </p:nvSpPr>
        <p:spPr>
          <a:xfrm>
            <a:off x="877570" y="9103360"/>
            <a:ext cx="4667250" cy="4362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最后更新于：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2024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年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06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月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11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日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 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437" y="468461"/>
            <a:ext cx="18289436" cy="1028880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873" y="565915"/>
            <a:ext cx="527050" cy="539750"/>
          </a:xfrm>
          <a:prstGeom prst="rect">
            <a:avLst/>
          </a:prstGeom>
        </p:spPr>
      </p:pic>
      <p:sp>
        <p:nvSpPr>
          <p:cNvPr id="9" name="TextBox 25"/>
          <p:cNvSpPr txBox="1"/>
          <p:nvPr>
            <p:custDataLst>
              <p:tags r:id="rId4"/>
            </p:custDataLst>
          </p:nvPr>
        </p:nvSpPr>
        <p:spPr>
          <a:xfrm>
            <a:off x="13464734" y="3424341"/>
            <a:ext cx="2633345" cy="478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适合的场景</a:t>
            </a:r>
            <a:endParaRPr lang="zh-CN" altLang="en-US" sz="2000" b="1" dirty="0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39" name="AutoShape 39"/>
          <p:cNvSpPr/>
          <p:nvPr>
            <p:custDataLst>
              <p:tags r:id="rId5"/>
            </p:custDataLst>
          </p:nvPr>
        </p:nvSpPr>
        <p:spPr>
          <a:xfrm>
            <a:off x="1012223" y="4176694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40" name="AutoShape 40"/>
          <p:cNvSpPr/>
          <p:nvPr>
            <p:custDataLst>
              <p:tags r:id="rId6"/>
            </p:custDataLst>
          </p:nvPr>
        </p:nvSpPr>
        <p:spPr>
          <a:xfrm>
            <a:off x="967773" y="7723326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1011917" y="5358897"/>
            <a:ext cx="16443325" cy="0"/>
          </a:xfrm>
          <a:prstGeom prst="line">
            <a:avLst/>
          </a:prstGeom>
          <a:ln w="25400" cap="flat" cmpd="sng">
            <a:solidFill>
              <a:schemeClr val="bg1">
                <a:lumMod val="9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TextBox 10"/>
          <p:cNvSpPr txBox="1"/>
          <p:nvPr>
            <p:custDataLst>
              <p:tags r:id="rId8"/>
            </p:custDataLst>
          </p:nvPr>
        </p:nvSpPr>
        <p:spPr>
          <a:xfrm>
            <a:off x="1738941" y="4488315"/>
            <a:ext cx="1906563" cy="47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活码</a:t>
            </a:r>
            <a:endParaRPr lang="en-US" dirty="0">
              <a:solidFill>
                <a:srgbClr val="737373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6" name="AutoShape 40"/>
          <p:cNvSpPr/>
          <p:nvPr>
            <p:custDataLst>
              <p:tags r:id="rId9"/>
            </p:custDataLst>
          </p:nvPr>
        </p:nvSpPr>
        <p:spPr>
          <a:xfrm>
            <a:off x="1012858" y="6540956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8" name="TextBox 24"/>
          <p:cNvSpPr txBox="1"/>
          <p:nvPr>
            <p:custDataLst>
              <p:tags r:id="rId10"/>
            </p:custDataLst>
          </p:nvPr>
        </p:nvSpPr>
        <p:spPr>
          <a:xfrm>
            <a:off x="6986747" y="3443401"/>
            <a:ext cx="2882900" cy="478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能实现的功能</a:t>
            </a:r>
            <a:endParaRPr lang="zh-CN" altLang="en-US" sz="2000" dirty="0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20" name="TextBox 31"/>
          <p:cNvSpPr txBox="1"/>
          <p:nvPr>
            <p:custDataLst>
              <p:tags r:id="rId11"/>
            </p:custDataLst>
          </p:nvPr>
        </p:nvSpPr>
        <p:spPr>
          <a:xfrm>
            <a:off x="6497442" y="4488315"/>
            <a:ext cx="4163166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用一个二维码展示图片、文件视频等丰富内容</a:t>
            </a:r>
            <a:endParaRPr lang="en-US" altLang="zh-CN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二维码分发出去后，其他人扫码就能查看</a:t>
            </a: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23" name="TextBox 31"/>
          <p:cNvSpPr txBox="1"/>
          <p:nvPr>
            <p:custDataLst>
              <p:tags r:id="rId12"/>
            </p:custDataLst>
          </p:nvPr>
        </p:nvSpPr>
        <p:spPr>
          <a:xfrm>
            <a:off x="13444354" y="4533012"/>
            <a:ext cx="321627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 Thin" panose="020B0400000000000000" charset="-122"/>
              </a:rPr>
              <a:t>企业简介、产品画册</a:t>
            </a:r>
            <a:endParaRPr lang="en-US" altLang="zh-CN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 Thin" panose="020B0400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 Thin" panose="020B0400000000000000" charset="-122"/>
              </a:rPr>
              <a:t>办事指南、旅游行程</a:t>
            </a:r>
            <a:endParaRPr lang="zh-CN" altLang="en-US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 Thin" panose="020B0400000000000000" charset="-122"/>
            </a:endParaRPr>
          </a:p>
        </p:txBody>
      </p:sp>
      <p:sp>
        <p:nvSpPr>
          <p:cNvPr id="26" name="TextBox 31"/>
          <p:cNvSpPr txBox="1"/>
          <p:nvPr>
            <p:custDataLst>
              <p:tags r:id="rId13"/>
            </p:custDataLst>
          </p:nvPr>
        </p:nvSpPr>
        <p:spPr>
          <a:xfrm>
            <a:off x="13395519" y="5718237"/>
            <a:ext cx="196215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会议签到、访客登记</a:t>
            </a:r>
            <a:endParaRPr lang="en-US" altLang="zh-CN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活动报名、问卷调查</a:t>
            </a:r>
            <a:endParaRPr lang="zh-CN" altLang="en-US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14"/>
            </p:custDataLst>
          </p:nvPr>
        </p:nvSpPr>
        <p:spPr>
          <a:xfrm>
            <a:off x="3534853" y="9435214"/>
            <a:ext cx="11216857" cy="383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600" dirty="0">
                <a:ln w="28575" cmpd="dbl">
                  <a:noFill/>
                  <a:prstDash val="lgDash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sym typeface="+mn-ea"/>
              </a:rPr>
              <a:t>草料根据大量真实用户经验，将功能模块组合成适合各种场景的系统模板，可以一键复用。</a:t>
            </a:r>
            <a:r>
              <a:rPr lang="zh-CN" altLang="en-US" sz="1600" dirty="0">
                <a:ln w="28575" cmpd="dbl">
                  <a:noFill/>
                  <a:prstDash val="lgDashDot"/>
                </a:ln>
                <a:noFill/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sym typeface="+mn-ea"/>
                <a:hlinkClick r:id="rId15" tooltip="https://cli.im/help/48400"/>
              </a:rPr>
              <a:t>点击跳转至草料模板库</a:t>
            </a:r>
            <a:endParaRPr lang="zh-CN" altLang="en-US" sz="1600" dirty="0">
              <a:ln w="28575" cmpd="dbl">
                <a:noFill/>
                <a:prstDash val="lgDashDot"/>
              </a:ln>
              <a:noFill/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  <a:sym typeface="+mn-ea"/>
              <a:hlinkClick r:id="rId16" tooltip="https://cli.im/help/48400" action="ppaction://hlinkfile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0441" y="1534348"/>
            <a:ext cx="10160008" cy="1402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4" name="TextBox 10"/>
          <p:cNvSpPr txBox="1"/>
          <p:nvPr>
            <p:custDataLst>
              <p:tags r:id="rId17"/>
            </p:custDataLst>
          </p:nvPr>
        </p:nvSpPr>
        <p:spPr>
          <a:xfrm>
            <a:off x="1310640" y="1810385"/>
            <a:ext cx="970661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每个功能模块都有各自的能力。用户可以根据自身需求，挑选需要的模块，进行组合。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Medium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功能模块越多，系统越复杂，也能满足更多需求。比如下表的示例。</a:t>
            </a:r>
            <a:endParaRPr lang="zh-CN" altLang="en-US" sz="2000" dirty="0">
              <a:solidFill>
                <a:srgbClr val="4CAF50"/>
              </a:solidFill>
              <a:latin typeface="PingFang SC Light" panose="020B0400000000000000" charset="-122"/>
              <a:ea typeface="PingFang SC Light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46" name="TextBox 10"/>
          <p:cNvSpPr txBox="1"/>
          <p:nvPr>
            <p:custDataLst>
              <p:tags r:id="rId18"/>
            </p:custDataLst>
          </p:nvPr>
        </p:nvSpPr>
        <p:spPr>
          <a:xfrm>
            <a:off x="980440" y="522605"/>
            <a:ext cx="528356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如何组合功能模块 实现系统搭建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47" name="TextBox 24"/>
          <p:cNvSpPr txBox="1"/>
          <p:nvPr>
            <p:custDataLst>
              <p:tags r:id="rId19"/>
            </p:custDataLst>
          </p:nvPr>
        </p:nvSpPr>
        <p:spPr>
          <a:xfrm>
            <a:off x="781780" y="3406918"/>
            <a:ext cx="2882900" cy="478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功能模块</a:t>
            </a:r>
            <a:endParaRPr lang="zh-CN" altLang="en-US" sz="2000" dirty="0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48" name="TextBox 10"/>
          <p:cNvSpPr txBox="1"/>
          <p:nvPr>
            <p:custDataLst>
              <p:tags r:id="rId20"/>
            </p:custDataLst>
          </p:nvPr>
        </p:nvSpPr>
        <p:spPr>
          <a:xfrm>
            <a:off x="1737404" y="5677342"/>
            <a:ext cx="1906563" cy="47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活码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表单</a:t>
            </a:r>
            <a:endParaRPr lang="en-US" dirty="0">
              <a:solidFill>
                <a:srgbClr val="737373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49" name="TextBox 31"/>
          <p:cNvSpPr txBox="1"/>
          <p:nvPr>
            <p:custDataLst>
              <p:tags r:id="rId21"/>
            </p:custDataLst>
          </p:nvPr>
        </p:nvSpPr>
        <p:spPr>
          <a:xfrm>
            <a:off x="6497442" y="5664473"/>
            <a:ext cx="4163166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展示信息的同时，还能通过表单收集信息</a:t>
            </a:r>
            <a:endParaRPr lang="en-US" altLang="zh-CN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其他人扫码后，能看又能填</a:t>
            </a: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0" name="TextBox 10"/>
          <p:cNvSpPr txBox="1"/>
          <p:nvPr>
            <p:custDataLst>
              <p:tags r:id="rId22"/>
            </p:custDataLst>
          </p:nvPr>
        </p:nvSpPr>
        <p:spPr>
          <a:xfrm>
            <a:off x="1737404" y="6859400"/>
            <a:ext cx="2312671" cy="478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活码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批量</a:t>
            </a:r>
            <a:endParaRPr lang="en-US" dirty="0">
              <a:solidFill>
                <a:srgbClr val="737373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52" name="TextBox 31"/>
          <p:cNvSpPr txBox="1"/>
          <p:nvPr>
            <p:custDataLst>
              <p:tags r:id="rId23"/>
            </p:custDataLst>
          </p:nvPr>
        </p:nvSpPr>
        <p:spPr>
          <a:xfrm>
            <a:off x="6497442" y="6814039"/>
            <a:ext cx="4163166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7" name="TextBox 31"/>
          <p:cNvSpPr txBox="1"/>
          <p:nvPr>
            <p:custDataLst>
              <p:tags r:id="rId24"/>
            </p:custDataLst>
          </p:nvPr>
        </p:nvSpPr>
        <p:spPr>
          <a:xfrm>
            <a:off x="6497442" y="6840413"/>
            <a:ext cx="4759650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一次性生成大量二维码</a:t>
            </a:r>
            <a:endParaRPr lang="en-US" altLang="zh-CN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这些二维码格式相同，但每个码的内容都不同</a:t>
            </a: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9" name="TextBox 31"/>
          <p:cNvSpPr txBox="1"/>
          <p:nvPr>
            <p:custDataLst>
              <p:tags r:id="rId25"/>
            </p:custDataLst>
          </p:nvPr>
        </p:nvSpPr>
        <p:spPr>
          <a:xfrm>
            <a:off x="13395519" y="6900013"/>
            <a:ext cx="309796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员工工牌、固定资产标签</a:t>
            </a:r>
            <a:endParaRPr lang="en-US" altLang="zh-CN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博物馆展品介绍、园林植物标牌</a:t>
            </a:r>
            <a:endParaRPr lang="zh-CN" altLang="en-US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62" name="TextBox 10"/>
          <p:cNvSpPr txBox="1"/>
          <p:nvPr>
            <p:custDataLst>
              <p:tags r:id="rId26"/>
            </p:custDataLst>
          </p:nvPr>
        </p:nvSpPr>
        <p:spPr>
          <a:xfrm>
            <a:off x="1730294" y="8119328"/>
            <a:ext cx="231978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活码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批量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表单 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成员 </a:t>
            </a:r>
            <a:r>
              <a:rPr lang="en-US" altLang="zh-CN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 消息提醒</a:t>
            </a:r>
            <a:endParaRPr lang="en-US" dirty="0">
              <a:solidFill>
                <a:srgbClr val="737373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63" name="TextBox 31"/>
          <p:cNvSpPr txBox="1"/>
          <p:nvPr>
            <p:custDataLst>
              <p:tags r:id="rId27"/>
            </p:custDataLst>
          </p:nvPr>
        </p:nvSpPr>
        <p:spPr>
          <a:xfrm>
            <a:off x="6497442" y="7937488"/>
            <a:ext cx="4163166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64" name="TextBox 31"/>
          <p:cNvSpPr txBox="1"/>
          <p:nvPr>
            <p:custDataLst>
              <p:tags r:id="rId28"/>
            </p:custDataLst>
          </p:nvPr>
        </p:nvSpPr>
        <p:spPr>
          <a:xfrm>
            <a:off x="6484713" y="8113462"/>
            <a:ext cx="4759650" cy="8462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大批量生码，每个二维码都能单独收集信息</a:t>
            </a:r>
            <a:endParaRPr lang="en-US" altLang="zh-CN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支持同事们一起协作管理，有异常及时通知指定人</a:t>
            </a:r>
            <a:endParaRPr lang="zh-CN" altLang="en-US" sz="1600" dirty="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65" name="TextBox 31"/>
          <p:cNvSpPr txBox="1"/>
          <p:nvPr>
            <p:custDataLst>
              <p:tags r:id="rId29"/>
            </p:custDataLst>
          </p:nvPr>
        </p:nvSpPr>
        <p:spPr>
          <a:xfrm>
            <a:off x="13395519" y="8184057"/>
            <a:ext cx="309796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设备巡检、灭火器巡查</a:t>
            </a:r>
            <a:endParaRPr lang="en-US" altLang="zh-CN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区域巡查，隐患报修</a:t>
            </a:r>
            <a:endParaRPr lang="en-US" altLang="zh-CN" sz="1600" dirty="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1304001" y="1534347"/>
            <a:ext cx="6230408" cy="1402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11589898" y="2007832"/>
            <a:ext cx="1097695" cy="477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6" name="TextBox 10"/>
          <p:cNvSpPr txBox="1"/>
          <p:nvPr>
            <p:custDataLst>
              <p:tags r:id="rId30"/>
            </p:custDataLst>
          </p:nvPr>
        </p:nvSpPr>
        <p:spPr>
          <a:xfrm>
            <a:off x="11684661" y="2125579"/>
            <a:ext cx="908167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00"/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功能模块</a:t>
            </a:r>
            <a:endParaRPr lang="en-US" altLang="zh-CN" sz="1600" dirty="0">
              <a:solidFill>
                <a:srgbClr val="000000"/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13043528" y="2007832"/>
            <a:ext cx="1097695" cy="477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1" name="TextBox 10"/>
          <p:cNvSpPr txBox="1"/>
          <p:nvPr>
            <p:custDataLst>
              <p:tags r:id="rId31"/>
            </p:custDataLst>
          </p:nvPr>
        </p:nvSpPr>
        <p:spPr>
          <a:xfrm>
            <a:off x="13138291" y="2125579"/>
            <a:ext cx="908167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00"/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功能模块</a:t>
            </a:r>
            <a:endParaRPr lang="en-US" altLang="zh-CN" sz="1600" dirty="0">
              <a:solidFill>
                <a:srgbClr val="000000"/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14441608" y="2006655"/>
            <a:ext cx="1097695" cy="477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3" name="TextBox 10"/>
          <p:cNvSpPr txBox="1"/>
          <p:nvPr>
            <p:custDataLst>
              <p:tags r:id="rId32"/>
            </p:custDataLst>
          </p:nvPr>
        </p:nvSpPr>
        <p:spPr>
          <a:xfrm>
            <a:off x="14536371" y="2124402"/>
            <a:ext cx="908167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00"/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功能模块</a:t>
            </a:r>
            <a:endParaRPr lang="en-US" altLang="zh-CN" sz="1600" dirty="0">
              <a:solidFill>
                <a:srgbClr val="000000"/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16068258" y="2006655"/>
            <a:ext cx="1097695" cy="477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5" name="TextBox 10"/>
          <p:cNvSpPr txBox="1"/>
          <p:nvPr>
            <p:custDataLst>
              <p:tags r:id="rId33"/>
            </p:custDataLst>
          </p:nvPr>
        </p:nvSpPr>
        <p:spPr>
          <a:xfrm>
            <a:off x="16163021" y="2124402"/>
            <a:ext cx="908167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00"/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系统</a:t>
            </a:r>
            <a:endParaRPr lang="en-US" altLang="zh-CN" sz="1600" dirty="0">
              <a:solidFill>
                <a:srgbClr val="000000"/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6" name="TextBox 10"/>
          <p:cNvSpPr txBox="1"/>
          <p:nvPr>
            <p:custDataLst>
              <p:tags r:id="rId34"/>
            </p:custDataLst>
          </p:nvPr>
        </p:nvSpPr>
        <p:spPr>
          <a:xfrm>
            <a:off x="12734163" y="2130145"/>
            <a:ext cx="26669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600" b="1" dirty="0"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+</a:t>
            </a:r>
            <a:endParaRPr lang="en-US" altLang="zh-CN" sz="1600" b="1" dirty="0"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7" name="TextBox 10"/>
          <p:cNvSpPr txBox="1"/>
          <p:nvPr>
            <p:custDataLst>
              <p:tags r:id="rId35"/>
            </p:custDataLst>
          </p:nvPr>
        </p:nvSpPr>
        <p:spPr>
          <a:xfrm>
            <a:off x="14174560" y="2130144"/>
            <a:ext cx="26669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600" b="1" dirty="0"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+</a:t>
            </a:r>
            <a:endParaRPr lang="en-US" altLang="zh-CN" sz="1600" b="1" dirty="0"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78" name="TextBox 10"/>
          <p:cNvSpPr txBox="1"/>
          <p:nvPr>
            <p:custDataLst>
              <p:tags r:id="rId36"/>
            </p:custDataLst>
          </p:nvPr>
        </p:nvSpPr>
        <p:spPr>
          <a:xfrm>
            <a:off x="15672293" y="2124402"/>
            <a:ext cx="26669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600" b="1" dirty="0"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=</a:t>
            </a:r>
            <a:endParaRPr lang="en-US" altLang="zh-CN" sz="1600" b="1" dirty="0"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69220"/>
          </a:xfrm>
          <a:prstGeom prst="rect">
            <a:avLst/>
          </a:prstGeom>
        </p:spPr>
      </p:pic>
      <p:sp>
        <p:nvSpPr>
          <p:cNvPr id="4" name="TextBox 41"/>
          <p:cNvSpPr txBox="1"/>
          <p:nvPr>
            <p:custDataLst>
              <p:tags r:id="rId2"/>
            </p:custDataLst>
          </p:nvPr>
        </p:nvSpPr>
        <p:spPr>
          <a:xfrm>
            <a:off x="6673850" y="5143500"/>
            <a:ext cx="5696585" cy="677545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各行业用户如何用二维码解决问题</a:t>
            </a:r>
            <a:endParaRPr lang="zh-CN" altLang="en-US" sz="2800" spc="99">
              <a:solidFill>
                <a:schemeClr val="bg1">
                  <a:lumMod val="50000"/>
                  <a:alpha val="64706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  <p:sp>
        <p:nvSpPr>
          <p:cNvPr id="5" name="TextBox 25"/>
          <p:cNvSpPr txBox="1"/>
          <p:nvPr>
            <p:custDataLst>
              <p:tags r:id="rId3"/>
            </p:custDataLst>
          </p:nvPr>
        </p:nvSpPr>
        <p:spPr>
          <a:xfrm>
            <a:off x="7785735" y="4064000"/>
            <a:ext cx="3044825" cy="80137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altLang="zh-CN" sz="4000" spc="99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03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40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公牛集团股份有限公司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80440" y="2263140"/>
            <a:ext cx="7428230" cy="6541770"/>
            <a:chOff x="0" y="0"/>
            <a:chExt cx="7051264" cy="620964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Picture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05" r="105"/>
            <a:stretch>
              <a:fillRect/>
            </a:stretch>
          </p:blipFill>
          <p:spPr>
            <a:xfrm>
              <a:off x="0" y="0"/>
              <a:ext cx="7051264" cy="6209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TextBox 23"/>
          <p:cNvSpPr txBox="1"/>
          <p:nvPr>
            <p:custDataLst>
              <p:tags r:id="rId8"/>
            </p:custDataLst>
          </p:nvPr>
        </p:nvSpPr>
        <p:spPr>
          <a:xfrm>
            <a:off x="9041765" y="4063365"/>
            <a:ext cx="485267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活码、表单、消息提醒、批量生码、Api 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9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实验室设备管理系统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用于管理实验室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400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台开关插座寿命试验机，及时发现设备异常状态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10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1-2天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11"/>
            </p:custDataLst>
          </p:nvPr>
        </p:nvSpPr>
        <p:spPr>
          <a:xfrm>
            <a:off x="9041765" y="5843905"/>
            <a:ext cx="8545195" cy="29571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一物一码，用二维码记录每台设备运行情况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记录每次巡检定位和时间，不允许长按扫码，有效防作假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异常结果自动通知到负责人、维修人员，实时报修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通过Api制作可视化数据报表，实时查看设备情况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公牛集团股份有限公司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活码、表单、消息提醒、手写签名 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en-US" sz="3000">
                <a:solidFill>
                  <a:srgbClr val="479F48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  <a:sym typeface="PingFang SC" panose="020B0400000000000000" charset="-122"/>
              </a:rPr>
              <a:t>访客登记系统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记录实验室访客信息，请访客阅读来访须知并留下手写签名，支持导出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Light" panose="020B0400000000000000" charset="-122"/>
              </a:rPr>
              <a:t>30分钟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545195" cy="29571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20分钟搭建完成，二维码贴在门口就能用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访客扫码阅读来访须知，电子签名留底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签名后获取访客凭证，出示给工作人员，即可进入实验室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所有访客记录可导出，可追溯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27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6200" b="6200"/>
          <a:stretch>
            <a:fillRect/>
          </a:stretch>
        </p:blipFill>
        <p:spPr>
          <a:xfrm>
            <a:off x="980440" y="2193290"/>
            <a:ext cx="7474585" cy="6553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公牛集团股份有限公司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21935" y="1617345"/>
            <a:ext cx="3628390" cy="8105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50325" y="1420495"/>
            <a:ext cx="3789045" cy="8442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53975" y="1360170"/>
            <a:ext cx="4669790" cy="8619490"/>
          </a:xfrm>
          <a:prstGeom prst="rect">
            <a:avLst/>
          </a:prstGeom>
        </p:spPr>
      </p:pic>
      <p:sp>
        <p:nvSpPr>
          <p:cNvPr id="12" name="TextBox 23"/>
          <p:cNvSpPr txBox="1"/>
          <p:nvPr>
            <p:custDataLst>
              <p:tags r:id="rId12"/>
            </p:custDataLst>
          </p:nvPr>
        </p:nvSpPr>
        <p:spPr>
          <a:xfrm>
            <a:off x="980440" y="6979285"/>
            <a:ext cx="312801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费用合计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1280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元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/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年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3" name="TextBox 23"/>
          <p:cNvSpPr txBox="1"/>
          <p:nvPr>
            <p:custDataLst>
              <p:tags r:id="rId13"/>
            </p:custDataLst>
          </p:nvPr>
        </p:nvSpPr>
        <p:spPr>
          <a:xfrm>
            <a:off x="980440" y="5213350"/>
            <a:ext cx="379095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搭建人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公牛集团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 </a:t>
            </a:r>
            <a:r>
              <a:rPr 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产品质量检测中心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员工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980440" y="2817495"/>
            <a:ext cx="351980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ts val="4200"/>
              </a:lnSpc>
              <a:buNone/>
            </a:pPr>
            <a:r>
              <a:rPr lang="zh-CN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搭建成果</a:t>
            </a:r>
            <a:endParaRPr lang="zh-CN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实验室设备管理系统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访客登记系统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公牛集团股份有限公司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pic>
        <p:nvPicPr>
          <p:cNvPr id="27" name="图片 26" descr="访客来访登记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04045" y="1543685"/>
            <a:ext cx="5776595" cy="817435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Box 23"/>
          <p:cNvSpPr txBox="1"/>
          <p:nvPr>
            <p:custDataLst>
              <p:tags r:id="rId8"/>
            </p:custDataLst>
          </p:nvPr>
        </p:nvSpPr>
        <p:spPr>
          <a:xfrm>
            <a:off x="980440" y="4783455"/>
            <a:ext cx="42849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公牛集团</a:t>
            </a:r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 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访客登记系统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同款模板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欢迎扫码体验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中建三局集团有限公司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307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ts val="42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活码、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表单、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状态、动态数据、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批量生码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、成员功能、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区块链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存证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配电箱设备巡检系统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按照预先设定</a:t>
            </a:r>
            <a:r>
              <a:rPr 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的</a:t>
            </a:r>
            <a:r>
              <a:rPr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检查项进行检查，发现有缺陷时可以录入文字和拍照上传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2-3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天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545195" cy="29571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管理员提前设定巡检计划，如有漏检、临期、超期，均可自动提醒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巡检记录存储在蚂蚁区块链，保证真实不可篡改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不同设备分配不同负责人，仅有权限的负责人可以巡检，责任清晰好管理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手机就是工作台，巡检看板随时可查，可转发给其他同事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0440" y="2430145"/>
            <a:ext cx="7590155" cy="6129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中建三局集团有限公司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活码、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表单、批量生码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，标签制作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劳务人员管理系统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建筑工地现场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劳务人员较多，给安全帽贴上二维码，方便集中统一管理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1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天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545195" cy="29571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一人一帽一码，实现人员批量集中管理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批量导入人员excel表格，短时间生成超过600名劳务人员的二维码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姓名、工种、证书，扫码即查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扫码添加人员近期安全培训记录，参加过的培训名称、次数，都可追溯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0440" y="2263775"/>
            <a:ext cx="7451725" cy="64935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中建三局集团有限公司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活码、表单、手写签字、标签制作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技术交底公示系统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在工地上扫码就能了解项目简介、项目动态、项目亮点、项目团队等内容</a:t>
            </a:r>
            <a:endParaRPr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1-2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小时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545195" cy="29571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可将工程概况、项目概览等信息汇总到二维码中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支持上传图片、文件、表格等内容，扫码即可查看，制作方便、成本低。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图片和文字信息可随时更新，二维码图案不变。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安全须知文件人人签字，留下阅读痕迹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0440" y="2480310"/>
            <a:ext cx="7515860" cy="62122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中建三局集团有限公司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pic>
        <p:nvPicPr>
          <p:cNvPr id="6" name="图片 5" descr="c4503d237363aea728a62e61d45ddd7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04230" y="1405255"/>
            <a:ext cx="3772535" cy="83870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7" name="Freeform 17"/>
          <p:cNvSpPr/>
          <p:nvPr>
            <p:custDataLst>
              <p:tags r:id="rId8"/>
            </p:custDataLst>
          </p:nvPr>
        </p:nvSpPr>
        <p:spPr>
          <a:xfrm>
            <a:off x="9504045" y="1385570"/>
            <a:ext cx="3843020" cy="8540115"/>
          </a:xfrm>
          <a:custGeom>
            <a:avLst/>
            <a:gdLst/>
            <a:ahLst/>
            <a:cxnLst/>
            <a:rect l="l" t="t" r="r" b="b"/>
            <a:pathLst>
              <a:path w="3782650" h="8405890">
                <a:moveTo>
                  <a:pt x="0" y="0"/>
                </a:moveTo>
                <a:lnTo>
                  <a:pt x="3782650" y="0"/>
                </a:lnTo>
                <a:lnTo>
                  <a:pt x="3782650" y="8405890"/>
                </a:lnTo>
                <a:lnTo>
                  <a:pt x="0" y="84058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</p:sp>
      <p:sp>
        <p:nvSpPr>
          <p:cNvPr id="18" name="Freeform 18"/>
          <p:cNvSpPr/>
          <p:nvPr>
            <p:custDataLst>
              <p:tags r:id="rId10"/>
            </p:custDataLst>
          </p:nvPr>
        </p:nvSpPr>
        <p:spPr>
          <a:xfrm>
            <a:off x="13347065" y="1360170"/>
            <a:ext cx="3881120" cy="8627110"/>
          </a:xfrm>
          <a:custGeom>
            <a:avLst/>
            <a:gdLst/>
            <a:ahLst/>
            <a:cxnLst/>
            <a:rect l="l" t="t" r="r" b="b"/>
            <a:pathLst>
              <a:path w="3759505" h="8354456">
                <a:moveTo>
                  <a:pt x="0" y="0"/>
                </a:moveTo>
                <a:lnTo>
                  <a:pt x="3759505" y="0"/>
                </a:lnTo>
                <a:lnTo>
                  <a:pt x="3759505" y="8354456"/>
                </a:lnTo>
                <a:lnTo>
                  <a:pt x="0" y="8354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</p:sp>
      <p:sp>
        <p:nvSpPr>
          <p:cNvPr id="12" name="TextBox 23"/>
          <p:cNvSpPr txBox="1"/>
          <p:nvPr>
            <p:custDataLst>
              <p:tags r:id="rId12"/>
            </p:custDataLst>
          </p:nvPr>
        </p:nvSpPr>
        <p:spPr>
          <a:xfrm>
            <a:off x="980440" y="6943725"/>
            <a:ext cx="312801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费用合计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2680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元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/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年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3" name="TextBox 23"/>
          <p:cNvSpPr txBox="1"/>
          <p:nvPr>
            <p:custDataLst>
              <p:tags r:id="rId13"/>
            </p:custDataLst>
          </p:nvPr>
        </p:nvSpPr>
        <p:spPr>
          <a:xfrm>
            <a:off x="980440" y="5143500"/>
            <a:ext cx="379095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搭建人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中建三局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 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安全生产部张工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980440" y="2263775"/>
            <a:ext cx="351980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ts val="4200"/>
              </a:lnSpc>
              <a:buNone/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搭建成果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配电箱设备巡检系统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劳务人员管理系统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技术交底公示系统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780"/>
            <a:ext cx="18288000" cy="10269220"/>
          </a:xfrm>
          <a:prstGeom prst="rect">
            <a:avLst/>
          </a:prstGeom>
        </p:spPr>
      </p:pic>
      <p:sp>
        <p:nvSpPr>
          <p:cNvPr id="12" name="TextBox 41"/>
          <p:cNvSpPr txBox="1"/>
          <p:nvPr>
            <p:custDataLst>
              <p:tags r:id="rId2"/>
            </p:custDataLst>
          </p:nvPr>
        </p:nvSpPr>
        <p:spPr>
          <a:xfrm>
            <a:off x="6983730" y="5143500"/>
            <a:ext cx="5400270" cy="677545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en-US" altLang="zh-CN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 </a:t>
            </a:r>
            <a:r>
              <a:rPr lang="zh-CN" altLang="en-US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简单易用</a:t>
            </a:r>
            <a:r>
              <a:rPr lang="en-US" altLang="zh-CN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 </a:t>
            </a:r>
            <a:r>
              <a:rPr lang="zh-CN" altLang="en-US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自助搭建</a:t>
            </a:r>
            <a:r>
              <a:rPr lang="en-US" altLang="zh-CN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 </a:t>
            </a:r>
            <a:r>
              <a:rPr lang="zh-CN" altLang="en-US" sz="2800" spc="99" dirty="0">
                <a:solidFill>
                  <a:schemeClr val="bg1">
                    <a:lumMod val="50000"/>
                    <a:alpha val="64706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免费可用</a:t>
            </a:r>
            <a:endParaRPr lang="zh-CN" altLang="en-US" sz="2800" spc="99" dirty="0">
              <a:solidFill>
                <a:schemeClr val="bg1">
                  <a:lumMod val="50000"/>
                  <a:alpha val="64706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 Thin" panose="020B0400000000000000" charset="-122"/>
              <a:sym typeface="+mn-ea"/>
            </a:endParaRPr>
          </a:p>
        </p:txBody>
      </p:sp>
      <p:sp>
        <p:nvSpPr>
          <p:cNvPr id="39" name="TextBox 25"/>
          <p:cNvSpPr txBox="1"/>
          <p:nvPr>
            <p:custDataLst>
              <p:tags r:id="rId3"/>
            </p:custDataLst>
          </p:nvPr>
        </p:nvSpPr>
        <p:spPr>
          <a:xfrm>
            <a:off x="7785735" y="4064000"/>
            <a:ext cx="3044825" cy="80137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altLang="zh-CN" sz="4000" spc="99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01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40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中建三局集团有限公司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4" name="Freeform 16"/>
          <p:cNvSpPr/>
          <p:nvPr>
            <p:custDataLst>
              <p:tags r:id="rId6"/>
            </p:custDataLst>
          </p:nvPr>
        </p:nvSpPr>
        <p:spPr>
          <a:xfrm>
            <a:off x="9504045" y="1543685"/>
            <a:ext cx="5419090" cy="8120380"/>
          </a:xfrm>
          <a:custGeom>
            <a:avLst/>
            <a:gdLst/>
            <a:ahLst/>
            <a:cxnLst/>
            <a:rect l="l" t="t" r="r" b="b"/>
            <a:pathLst>
              <a:path w="2933607" h="4396279">
                <a:moveTo>
                  <a:pt x="0" y="0"/>
                </a:moveTo>
                <a:lnTo>
                  <a:pt x="2933607" y="0"/>
                </a:lnTo>
                <a:lnTo>
                  <a:pt x="2933607" y="4396279"/>
                </a:lnTo>
                <a:lnTo>
                  <a:pt x="0" y="4396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  <a:effectLst/>
        </p:spPr>
      </p:sp>
      <p:sp>
        <p:nvSpPr>
          <p:cNvPr id="8" name="TextBox 23"/>
          <p:cNvSpPr txBox="1"/>
          <p:nvPr>
            <p:custDataLst>
              <p:tags r:id="rId8"/>
            </p:custDataLst>
          </p:nvPr>
        </p:nvSpPr>
        <p:spPr>
          <a:xfrm>
            <a:off x="980440" y="4783455"/>
            <a:ext cx="525907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中建三局</a:t>
            </a:r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 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配电箱设备巡检系统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同款模板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欢迎扫码体验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浙江知名家居品牌企业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活码，目录汇总页 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产品画册系统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将公司的多种类产品介绍汇总在一个码上，做成一个电子图册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1天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029575" cy="33686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客户只需通过这一个二维码，就可以知晓完整的产品目录，点击每个产品，可查看详细信息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如有需要，还可以增加公司简介、报价、销售人员联系方式、采购意向表、微店/京东/有赞等微信小程序购买链接，用户可直接下单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提供大量美化样式，没有设计师也能做出精美内容画册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80440" y="2762885"/>
            <a:ext cx="7439660" cy="542417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浙江知名家居品牌企业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6"/>
            </p:custDataLst>
          </p:nvPr>
        </p:nvSpPr>
        <p:spPr>
          <a:xfrm>
            <a:off x="9041765" y="4063365"/>
            <a:ext cx="434848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功能模块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活码，批量生码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7"/>
            </p:custDataLst>
          </p:nvPr>
        </p:nvSpPr>
        <p:spPr>
          <a:xfrm>
            <a:off x="9002395" y="2193290"/>
            <a:ext cx="818642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系统名称：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产品电子说明书系统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将说明书内容做成二维码，印制成标签、吊牌等形式，固定在产品实物上</a:t>
            </a:r>
            <a:endParaRPr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9" name="TextBox 23"/>
          <p:cNvSpPr txBox="1"/>
          <p:nvPr>
            <p:custDataLst>
              <p:tags r:id="rId8"/>
            </p:custDataLst>
          </p:nvPr>
        </p:nvSpPr>
        <p:spPr>
          <a:xfrm>
            <a:off x="14762480" y="4020820"/>
            <a:ext cx="17500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搭建时长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1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天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9"/>
            </p:custDataLst>
          </p:nvPr>
        </p:nvSpPr>
        <p:spPr>
          <a:xfrm>
            <a:off x="9041765" y="5843905"/>
            <a:ext cx="8545195" cy="307848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buClrTx/>
              <a:buSzTx/>
              <a:buFontTx/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系统功能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01 用二维码承载产品的使用手册，安装说明，售后联系方式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02 用户需要时，随时扫码查阅，无需翻找纸质说明书。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03 二维码内容可以先大批量印在产品包装上，码里内容随时可修改</a:t>
            </a:r>
            <a:endParaRPr lang="zh-CN" altLang="en-US" sz="20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04 说明书手册电子化，节省企业印刷成本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4" name="图片 3" descr="DSC_7948"/>
          <p:cNvPicPr>
            <a:picLocks noChangeAspect="1"/>
          </p:cNvPicPr>
          <p:nvPr/>
        </p:nvPicPr>
        <p:blipFill>
          <a:blip r:embed="rId10"/>
          <a:srcRect l="15082"/>
          <a:stretch>
            <a:fillRect/>
          </a:stretch>
        </p:blipFill>
        <p:spPr>
          <a:xfrm>
            <a:off x="863600" y="2623820"/>
            <a:ext cx="7659370" cy="602234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浙江知名家居品牌企业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12" name="TextBox 23"/>
          <p:cNvSpPr txBox="1"/>
          <p:nvPr>
            <p:custDataLst>
              <p:tags r:id="rId6"/>
            </p:custDataLst>
          </p:nvPr>
        </p:nvSpPr>
        <p:spPr>
          <a:xfrm>
            <a:off x="980440" y="6743065"/>
            <a:ext cx="312801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费用合计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780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元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/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年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3" name="TextBox 23"/>
          <p:cNvSpPr txBox="1"/>
          <p:nvPr>
            <p:custDataLst>
              <p:tags r:id="rId7"/>
            </p:custDataLst>
          </p:nvPr>
        </p:nvSpPr>
        <p:spPr>
          <a:xfrm>
            <a:off x="980440" y="4977130"/>
            <a:ext cx="379095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搭建人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家居企业</a:t>
            </a:r>
            <a:r>
              <a:rPr lang="en-US" altLang="zh-CN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 </a:t>
            </a: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市场营销部员工</a:t>
            </a:r>
            <a:r>
              <a:rPr lang="en-US" sz="2000" dirty="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PingFang SC" panose="020B0400000000000000" charset="-122"/>
              </a:rPr>
              <a:t> 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4" name="图片 3" descr="99b415fcb5d018a1694c97825c5012b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230" y="1444625"/>
            <a:ext cx="3829685" cy="851154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图片 7" descr="68b22ac002c14916b8bef807936de4c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3915" y="1360170"/>
            <a:ext cx="3921125" cy="8715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图片 8" descr="d6ed3de5fc4657b2e3a073bbc12091e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55675" y="1254760"/>
            <a:ext cx="3957320" cy="885952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63600" y="2623820"/>
            <a:ext cx="351980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ts val="4200"/>
              </a:lnSpc>
              <a:buNone/>
            </a:pPr>
            <a:r>
              <a:rPr lang="zh-CN" alt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搭建成果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产品画册系统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zh-CN" altLang="en-US" sz="2000" dirty="0" err="1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产品电子说明书系统</a:t>
            </a:r>
            <a:endParaRPr lang="zh-CN" altLang="en-US" sz="2000" dirty="0" err="1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rgbClr val="F6F9F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搭建案例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5" name="TextBox 10"/>
          <p:cNvSpPr txBox="1"/>
          <p:nvPr>
            <p:custDataLst>
              <p:tags r:id="rId5"/>
            </p:custDataLst>
          </p:nvPr>
        </p:nvSpPr>
        <p:spPr>
          <a:xfrm>
            <a:off x="2351405" y="522605"/>
            <a:ext cx="3255645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  <a:sym typeface="+mn-ea"/>
              </a:rPr>
              <a:t>浙江知名家居品牌企业</a:t>
            </a:r>
            <a:endParaRPr lang="zh-CN" altLang="en-US" sz="24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8" name="TextBox 23"/>
          <p:cNvSpPr txBox="1"/>
          <p:nvPr>
            <p:custDataLst>
              <p:tags r:id="rId6"/>
            </p:custDataLst>
          </p:nvPr>
        </p:nvSpPr>
        <p:spPr>
          <a:xfrm>
            <a:off x="980440" y="4783455"/>
            <a:ext cx="525907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  <a:sym typeface="+mn-ea"/>
              </a:rPr>
              <a:t>产品画册</a:t>
            </a:r>
            <a:r>
              <a:rPr lang="zh-CN" altLang="en-US" sz="30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Light" panose="020B0400000000000000" charset="-122"/>
              </a:rPr>
              <a:t>系统</a:t>
            </a:r>
            <a:endParaRPr lang="zh-CN" altLang="en-US" sz="30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同款模板</a:t>
            </a: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zh-CN" altLang="en-US" sz="20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欢迎扫码体验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 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       </a:t>
            </a:r>
            <a:endParaRPr lang="en-US" sz="2800">
              <a:solidFill>
                <a:schemeClr val="bg1">
                  <a:lumMod val="50000"/>
                </a:scheme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16" name="Freeform 16"/>
          <p:cNvSpPr/>
          <p:nvPr>
            <p:custDataLst>
              <p:tags r:id="rId7"/>
            </p:custDataLst>
          </p:nvPr>
        </p:nvSpPr>
        <p:spPr>
          <a:xfrm>
            <a:off x="8783955" y="1903730"/>
            <a:ext cx="7133590" cy="7133590"/>
          </a:xfrm>
          <a:custGeom>
            <a:avLst/>
            <a:gdLst/>
            <a:ahLst/>
            <a:cxnLst/>
            <a:rect l="l" t="t" r="r" b="b"/>
            <a:pathLst>
              <a:path w="4372570" h="4372570">
                <a:moveTo>
                  <a:pt x="0" y="0"/>
                </a:moveTo>
                <a:lnTo>
                  <a:pt x="4372570" y="0"/>
                </a:lnTo>
                <a:lnTo>
                  <a:pt x="4372570" y="4372570"/>
                </a:lnTo>
                <a:lnTo>
                  <a:pt x="0" y="437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8288000" cy="1028636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84835"/>
            <a:ext cx="5597525" cy="33782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  <a:sym typeface="+mn-ea"/>
              </a:rPr>
              <a:t>更多行业标杆企业 都在用草料解决问题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pic>
        <p:nvPicPr>
          <p:cNvPr id="25" name="图片 24" descr="01中国石油_50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95065" y="3390830"/>
            <a:ext cx="1079500" cy="1080000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27" name="图片 26" descr="04中国交建_50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93585" y="4992935"/>
            <a:ext cx="1079500" cy="1080500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28" name="图片 27" descr="05中国电建_50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80990" y="3390830"/>
            <a:ext cx="1079500" cy="1080500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30" name="图片 29" descr="11华润医药_50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05225" y="1749425"/>
            <a:ext cx="1079500" cy="1079483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31" name="图片 30" descr="12中国南方航空_50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97395" y="1749425"/>
            <a:ext cx="1079500" cy="1080000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36" name="图片 35" descr="13上汽集团_50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401310" y="1749425"/>
            <a:ext cx="1079500" cy="1080000"/>
          </a:xfrm>
          <a:prstGeom prst="rect">
            <a:avLst/>
          </a:prstGeom>
          <a:ln w="6350" cmpd="sng">
            <a:noFill/>
            <a:prstDash val="solid"/>
          </a:ln>
          <a:effectLst/>
        </p:spPr>
      </p:pic>
      <p:pic>
        <p:nvPicPr>
          <p:cNvPr id="51" name="图片 50" descr="中国建筑-010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700145" y="4992935"/>
            <a:ext cx="1079500" cy="10800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2" name="图片 51" descr="中铁集团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391150" y="4992935"/>
            <a:ext cx="1079500" cy="10805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3" name="图片 52" descr="06中国能建_50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098030" y="3390830"/>
            <a:ext cx="1079500" cy="10805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5" name="图片 54" descr="09南通二建_50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489565" y="4989760"/>
            <a:ext cx="1079500" cy="10805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6" name="图片 55" descr="14云南建投_50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2185650" y="4989125"/>
            <a:ext cx="1079500" cy="10805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7" name="图片 56" descr="07上海建工_500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73160" y="4992935"/>
            <a:ext cx="1079500" cy="10805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8" name="图片 5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8793480" y="1749425"/>
            <a:ext cx="1079500" cy="10800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489565" y="1749425"/>
            <a:ext cx="1079500" cy="1080000"/>
          </a:xfrm>
          <a:prstGeom prst="rect">
            <a:avLst/>
          </a:prstGeom>
          <a:ln w="6350">
            <a:noFill/>
          </a:ln>
          <a:effectLst/>
        </p:spPr>
      </p:pic>
      <p:pic>
        <p:nvPicPr>
          <p:cNvPr id="62" name="图片 61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2185650" y="1749425"/>
            <a:ext cx="10800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3110" r="11419"/>
          <a:stretch>
            <a:fillRect/>
          </a:stretch>
        </p:blipFill>
        <p:spPr>
          <a:xfrm>
            <a:off x="3691255" y="6596380"/>
            <a:ext cx="108585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6" name="图片 6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379720" y="6596380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0426065" y="6596380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9" name="图片 68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5398770" y="8115300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3703955" y="8115300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1" name="图片 7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8739505" y="8115300"/>
            <a:ext cx="1083945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7098030" y="8115300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4" name="图片 73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12124690" y="3390265"/>
            <a:ext cx="1079500" cy="10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13846810" y="4990465"/>
            <a:ext cx="1079500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文本框 76"/>
          <p:cNvSpPr txBox="1"/>
          <p:nvPr>
            <p:custDataLst>
              <p:tags r:id="rId53"/>
            </p:custDataLst>
          </p:nvPr>
        </p:nvSpPr>
        <p:spPr>
          <a:xfrm>
            <a:off x="12024360" y="8559800"/>
            <a:ext cx="5113020" cy="337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u="sng">
                <a:solidFill>
                  <a:srgbClr val="737373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hlinkClick r:id="rId54" action="ppaction://hlinkfile"/>
              </a:rPr>
              <a:t>更多应用案例，可点击跳转至草料二维码官网查看</a:t>
            </a:r>
            <a:endParaRPr lang="en-US" sz="1600" u="sng">
              <a:solidFill>
                <a:srgbClr val="737373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  <a:hlinkClick r:id="rId54" action="ppaction://hlinkfile"/>
            </a:endParaRPr>
          </a:p>
        </p:txBody>
      </p:sp>
      <p:pic>
        <p:nvPicPr>
          <p:cNvPr id="78" name="图片 77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13846175" y="3390265"/>
            <a:ext cx="1080000" cy="108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58"/>
          <a:stretch>
            <a:fillRect/>
          </a:stretch>
        </p:blipFill>
        <p:spPr>
          <a:xfrm>
            <a:off x="13846175" y="1748790"/>
            <a:ext cx="1189213" cy="108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13686155" y="6583680"/>
            <a:ext cx="1510045" cy="108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61"/>
            </p:custDataLst>
          </p:nvPr>
        </p:nvPicPr>
        <p:blipFill>
          <a:blip r:embed="rId62"/>
          <a:srcRect l="16351" r="15677"/>
          <a:stretch>
            <a:fillRect/>
          </a:stretch>
        </p:blipFill>
        <p:spPr>
          <a:xfrm>
            <a:off x="10489565" y="3390900"/>
            <a:ext cx="1153918" cy="108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64"/>
          <a:stretch>
            <a:fillRect/>
          </a:stretch>
        </p:blipFill>
        <p:spPr>
          <a:xfrm>
            <a:off x="10426065" y="8115300"/>
            <a:ext cx="1080000" cy="1080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6"/>
          <a:srcRect l="17347" t="8519" r="14741" b="17889"/>
          <a:stretch>
            <a:fillRect/>
          </a:stretch>
        </p:blipFill>
        <p:spPr>
          <a:xfrm>
            <a:off x="8796655" y="3390900"/>
            <a:ext cx="1027096" cy="10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68"/>
          <a:srcRect l="16647" r="16657"/>
          <a:stretch>
            <a:fillRect/>
          </a:stretch>
        </p:blipFill>
        <p:spPr>
          <a:xfrm>
            <a:off x="8698230" y="6583680"/>
            <a:ext cx="1174619" cy="10800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70"/>
          <a:srcRect l="17396" r="17391"/>
          <a:stretch>
            <a:fillRect/>
          </a:stretch>
        </p:blipFill>
        <p:spPr>
          <a:xfrm>
            <a:off x="7032625" y="6596380"/>
            <a:ext cx="1144739" cy="9720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71"/>
            </p:custDataLst>
          </p:nvPr>
        </p:nvPicPr>
        <p:blipFill>
          <a:blip r:embed="rId72"/>
          <a:srcRect l="1507" t="10695" r="1733" b="8029"/>
          <a:stretch>
            <a:fillRect/>
          </a:stretch>
        </p:blipFill>
        <p:spPr>
          <a:xfrm>
            <a:off x="12023725" y="6596380"/>
            <a:ext cx="1382529" cy="1080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717040" y="2136140"/>
            <a:ext cx="1280160" cy="368300"/>
            <a:chOff x="2704" y="3364"/>
            <a:chExt cx="2016" cy="580"/>
          </a:xfrm>
        </p:grpSpPr>
        <p:sp>
          <p:nvSpPr>
            <p:cNvPr id="22" name="文本框 21"/>
            <p:cNvSpPr txBox="1"/>
            <p:nvPr>
              <p:custDataLst>
                <p:tags r:id="rId73"/>
              </p:custDataLst>
            </p:nvPr>
          </p:nvSpPr>
          <p:spPr>
            <a:xfrm>
              <a:off x="2930" y="3364"/>
              <a:ext cx="179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Thin" panose="020B0400000000000000" charset="-122"/>
                  <a:ea typeface="PingFang SC Thin" panose="020B0400000000000000" charset="-122"/>
                  <a:cs typeface="PingFang SC" panose="020B0400000000000000" charset="-122"/>
                </a:rPr>
                <a:t>生产制造</a:t>
              </a: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endParaRPr>
            </a:p>
          </p:txBody>
        </p:sp>
        <p:grpSp>
          <p:nvGrpSpPr>
            <p:cNvPr id="32" name="Group 18"/>
            <p:cNvGrpSpPr/>
            <p:nvPr/>
          </p:nvGrpSpPr>
          <p:grpSpPr>
            <a:xfrm>
              <a:off x="2704" y="3364"/>
              <a:ext cx="178" cy="553"/>
              <a:chOff x="0" y="0"/>
              <a:chExt cx="3082673" cy="258427"/>
            </a:xfrm>
          </p:grpSpPr>
          <p:sp>
            <p:nvSpPr>
              <p:cNvPr id="34" name="Freeform 19"/>
              <p:cNvSpPr/>
              <p:nvPr>
                <p:custDataLst>
                  <p:tags r:id="rId74"/>
                </p:custDataLst>
              </p:nvPr>
            </p:nvSpPr>
            <p:spPr>
              <a:xfrm>
                <a:off x="0" y="0"/>
                <a:ext cx="3082673" cy="258427"/>
              </a:xfrm>
              <a:custGeom>
                <a:avLst/>
                <a:gdLst/>
                <a:ahLst/>
                <a:cxnLst/>
                <a:rect l="l" t="t" r="r" b="b"/>
                <a:pathLst>
                  <a:path w="3082673" h="258427">
                    <a:moveTo>
                      <a:pt x="0" y="0"/>
                    </a:moveTo>
                    <a:lnTo>
                      <a:pt x="3082673" y="0"/>
                    </a:lnTo>
                    <a:lnTo>
                      <a:pt x="3082673" y="258427"/>
                    </a:lnTo>
                    <a:lnTo>
                      <a:pt x="0" y="258427"/>
                    </a:lnTo>
                    <a:close/>
                  </a:path>
                </a:pathLst>
              </a:custGeom>
              <a:solidFill>
                <a:srgbClr val="4CAF50"/>
              </a:solidFill>
            </p:spPr>
          </p:sp>
          <p:sp>
            <p:nvSpPr>
              <p:cNvPr id="49" name="TextBox 20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0" y="-28575"/>
                <a:ext cx="3082673" cy="287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PingFang SC Regular" panose="020B0400000000000000" charset="-122"/>
                  <a:ea typeface="PingFang SC Regular" panose="020B0400000000000000" charset="-122"/>
                  <a:cs typeface="PingFang SC" panose="020B0400000000000000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717040" y="3716020"/>
            <a:ext cx="1280795" cy="368300"/>
            <a:chOff x="2704" y="3364"/>
            <a:chExt cx="2017" cy="580"/>
          </a:xfrm>
        </p:grpSpPr>
        <p:sp>
          <p:nvSpPr>
            <p:cNvPr id="14" name="文本框 13"/>
            <p:cNvSpPr txBox="1"/>
            <p:nvPr>
              <p:custDataLst>
                <p:tags r:id="rId76"/>
              </p:custDataLst>
            </p:nvPr>
          </p:nvSpPr>
          <p:spPr>
            <a:xfrm>
              <a:off x="2930" y="3364"/>
              <a:ext cx="179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Thin" panose="020B0400000000000000" charset="-122"/>
                  <a:ea typeface="PingFang SC Thin" panose="020B0400000000000000" charset="-122"/>
                  <a:cs typeface="PingFang SC" panose="020B0400000000000000" charset="-122"/>
                </a:rPr>
                <a:t>能源电力</a:t>
              </a: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endParaRPr>
            </a:p>
          </p:txBody>
        </p:sp>
        <p:grpSp>
          <p:nvGrpSpPr>
            <p:cNvPr id="15" name="Group 18"/>
            <p:cNvGrpSpPr/>
            <p:nvPr/>
          </p:nvGrpSpPr>
          <p:grpSpPr>
            <a:xfrm>
              <a:off x="2704" y="3364"/>
              <a:ext cx="178" cy="553"/>
              <a:chOff x="0" y="0"/>
              <a:chExt cx="3082673" cy="258427"/>
            </a:xfrm>
          </p:grpSpPr>
          <p:sp>
            <p:nvSpPr>
              <p:cNvPr id="18" name="Freeform 19"/>
              <p:cNvSpPr/>
              <p:nvPr>
                <p:custDataLst>
                  <p:tags r:id="rId77"/>
                </p:custDataLst>
              </p:nvPr>
            </p:nvSpPr>
            <p:spPr>
              <a:xfrm>
                <a:off x="0" y="0"/>
                <a:ext cx="3082673" cy="258427"/>
              </a:xfrm>
              <a:custGeom>
                <a:avLst/>
                <a:gdLst/>
                <a:ahLst/>
                <a:cxnLst/>
                <a:rect l="l" t="t" r="r" b="b"/>
                <a:pathLst>
                  <a:path w="3082673" h="258427">
                    <a:moveTo>
                      <a:pt x="0" y="0"/>
                    </a:moveTo>
                    <a:lnTo>
                      <a:pt x="3082673" y="0"/>
                    </a:lnTo>
                    <a:lnTo>
                      <a:pt x="3082673" y="258427"/>
                    </a:lnTo>
                    <a:lnTo>
                      <a:pt x="0" y="258427"/>
                    </a:lnTo>
                    <a:close/>
                  </a:path>
                </a:pathLst>
              </a:custGeom>
              <a:solidFill>
                <a:srgbClr val="4CAF50"/>
              </a:solidFill>
            </p:spPr>
          </p:sp>
          <p:sp>
            <p:nvSpPr>
              <p:cNvPr id="21" name="TextBox 20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0" y="-28575"/>
                <a:ext cx="3082673" cy="287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PingFang SC Regular" panose="020B0400000000000000" charset="-122"/>
                  <a:ea typeface="PingFang SC Regular" panose="020B0400000000000000" charset="-122"/>
                  <a:cs typeface="PingFang SC" panose="020B0400000000000000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717040" y="5295900"/>
            <a:ext cx="1280795" cy="368300"/>
            <a:chOff x="2704" y="3364"/>
            <a:chExt cx="2017" cy="580"/>
          </a:xfrm>
        </p:grpSpPr>
        <p:sp>
          <p:nvSpPr>
            <p:cNvPr id="26" name="文本框 25"/>
            <p:cNvSpPr txBox="1"/>
            <p:nvPr>
              <p:custDataLst>
                <p:tags r:id="rId79"/>
              </p:custDataLst>
            </p:nvPr>
          </p:nvSpPr>
          <p:spPr>
            <a:xfrm>
              <a:off x="2930" y="3364"/>
              <a:ext cx="179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Thin" panose="020B0400000000000000" charset="-122"/>
                  <a:ea typeface="PingFang SC Thin" panose="020B0400000000000000" charset="-122"/>
                  <a:cs typeface="PingFang SC" panose="020B0400000000000000" charset="-122"/>
                </a:rPr>
                <a:t>建筑施工</a:t>
              </a: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endParaRPr>
            </a:p>
          </p:txBody>
        </p:sp>
        <p:grpSp>
          <p:nvGrpSpPr>
            <p:cNvPr id="38" name="Group 18"/>
            <p:cNvGrpSpPr/>
            <p:nvPr/>
          </p:nvGrpSpPr>
          <p:grpSpPr>
            <a:xfrm>
              <a:off x="2704" y="3364"/>
              <a:ext cx="178" cy="553"/>
              <a:chOff x="0" y="0"/>
              <a:chExt cx="3082673" cy="258427"/>
            </a:xfrm>
          </p:grpSpPr>
          <p:sp>
            <p:nvSpPr>
              <p:cNvPr id="54" name="Freeform 19"/>
              <p:cNvSpPr/>
              <p:nvPr>
                <p:custDataLst>
                  <p:tags r:id="rId80"/>
                </p:custDataLst>
              </p:nvPr>
            </p:nvSpPr>
            <p:spPr>
              <a:xfrm>
                <a:off x="0" y="0"/>
                <a:ext cx="3082673" cy="258427"/>
              </a:xfrm>
              <a:custGeom>
                <a:avLst/>
                <a:gdLst/>
                <a:ahLst/>
                <a:cxnLst/>
                <a:rect l="l" t="t" r="r" b="b"/>
                <a:pathLst>
                  <a:path w="3082673" h="258427">
                    <a:moveTo>
                      <a:pt x="0" y="0"/>
                    </a:moveTo>
                    <a:lnTo>
                      <a:pt x="3082673" y="0"/>
                    </a:lnTo>
                    <a:lnTo>
                      <a:pt x="3082673" y="258427"/>
                    </a:lnTo>
                    <a:lnTo>
                      <a:pt x="0" y="258427"/>
                    </a:lnTo>
                    <a:close/>
                  </a:path>
                </a:pathLst>
              </a:custGeom>
              <a:solidFill>
                <a:srgbClr val="4CAF50"/>
              </a:solidFill>
            </p:spPr>
          </p:sp>
          <p:sp>
            <p:nvSpPr>
              <p:cNvPr id="60" name="TextBox 20"/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0" y="-28575"/>
                <a:ext cx="3082673" cy="287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PingFang SC Regular" panose="020B0400000000000000" charset="-122"/>
                  <a:ea typeface="PingFang SC Regular" panose="020B0400000000000000" charset="-122"/>
                  <a:cs typeface="PingFang SC" panose="020B0400000000000000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1717040" y="6875780"/>
            <a:ext cx="1280795" cy="368300"/>
            <a:chOff x="2704" y="3364"/>
            <a:chExt cx="2017" cy="580"/>
          </a:xfrm>
        </p:grpSpPr>
        <p:sp>
          <p:nvSpPr>
            <p:cNvPr id="64" name="文本框 63"/>
            <p:cNvSpPr txBox="1"/>
            <p:nvPr>
              <p:custDataLst>
                <p:tags r:id="rId82"/>
              </p:custDataLst>
            </p:nvPr>
          </p:nvSpPr>
          <p:spPr>
            <a:xfrm>
              <a:off x="2930" y="3364"/>
              <a:ext cx="179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Thin" panose="020B0400000000000000" charset="-122"/>
                  <a:ea typeface="PingFang SC Thin" panose="020B0400000000000000" charset="-122"/>
                  <a:cs typeface="PingFang SC" panose="020B0400000000000000" charset="-122"/>
                </a:rPr>
                <a:t>高等院校</a:t>
              </a: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endParaRPr>
            </a:p>
          </p:txBody>
        </p:sp>
        <p:grpSp>
          <p:nvGrpSpPr>
            <p:cNvPr id="65" name="Group 18"/>
            <p:cNvGrpSpPr/>
            <p:nvPr/>
          </p:nvGrpSpPr>
          <p:grpSpPr>
            <a:xfrm>
              <a:off x="2704" y="3364"/>
              <a:ext cx="178" cy="553"/>
              <a:chOff x="0" y="0"/>
              <a:chExt cx="3082673" cy="258427"/>
            </a:xfrm>
          </p:grpSpPr>
          <p:sp>
            <p:nvSpPr>
              <p:cNvPr id="67" name="Freeform 19"/>
              <p:cNvSpPr/>
              <p:nvPr>
                <p:custDataLst>
                  <p:tags r:id="rId83"/>
                </p:custDataLst>
              </p:nvPr>
            </p:nvSpPr>
            <p:spPr>
              <a:xfrm>
                <a:off x="0" y="0"/>
                <a:ext cx="3082673" cy="258427"/>
              </a:xfrm>
              <a:custGeom>
                <a:avLst/>
                <a:gdLst/>
                <a:ahLst/>
                <a:cxnLst/>
                <a:rect l="l" t="t" r="r" b="b"/>
                <a:pathLst>
                  <a:path w="3082673" h="258427">
                    <a:moveTo>
                      <a:pt x="0" y="0"/>
                    </a:moveTo>
                    <a:lnTo>
                      <a:pt x="3082673" y="0"/>
                    </a:lnTo>
                    <a:lnTo>
                      <a:pt x="3082673" y="258427"/>
                    </a:lnTo>
                    <a:lnTo>
                      <a:pt x="0" y="258427"/>
                    </a:lnTo>
                    <a:close/>
                  </a:path>
                </a:pathLst>
              </a:custGeom>
              <a:solidFill>
                <a:srgbClr val="4CAF50"/>
              </a:solidFill>
            </p:spPr>
          </p:sp>
          <p:sp>
            <p:nvSpPr>
              <p:cNvPr id="73" name="TextBox 20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0" y="-28575"/>
                <a:ext cx="3082673" cy="287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PingFang SC Regular" panose="020B0400000000000000" charset="-122"/>
                  <a:ea typeface="PingFang SC Regular" panose="020B0400000000000000" charset="-122"/>
                  <a:cs typeface="PingFang SC" panose="020B0400000000000000" charset="-122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1717040" y="8455660"/>
            <a:ext cx="1280795" cy="368300"/>
            <a:chOff x="2704" y="3364"/>
            <a:chExt cx="2017" cy="580"/>
          </a:xfrm>
        </p:grpSpPr>
        <p:sp>
          <p:nvSpPr>
            <p:cNvPr id="79" name="文本框 78"/>
            <p:cNvSpPr txBox="1"/>
            <p:nvPr>
              <p:custDataLst>
                <p:tags r:id="rId85"/>
              </p:custDataLst>
            </p:nvPr>
          </p:nvSpPr>
          <p:spPr>
            <a:xfrm>
              <a:off x="2930" y="3364"/>
              <a:ext cx="179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Thin" panose="020B0400000000000000" charset="-122"/>
                  <a:ea typeface="PingFang SC Thin" panose="020B0400000000000000" charset="-122"/>
                  <a:cs typeface="PingFang SC" panose="020B0400000000000000" charset="-122"/>
                </a:rPr>
                <a:t>物业后勤</a:t>
              </a: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endParaRPr>
            </a:p>
          </p:txBody>
        </p:sp>
        <p:grpSp>
          <p:nvGrpSpPr>
            <p:cNvPr id="80" name="Group 18"/>
            <p:cNvGrpSpPr/>
            <p:nvPr/>
          </p:nvGrpSpPr>
          <p:grpSpPr>
            <a:xfrm>
              <a:off x="2704" y="3364"/>
              <a:ext cx="178" cy="553"/>
              <a:chOff x="0" y="0"/>
              <a:chExt cx="3082673" cy="258427"/>
            </a:xfrm>
          </p:grpSpPr>
          <p:sp>
            <p:nvSpPr>
              <p:cNvPr id="81" name="Freeform 19"/>
              <p:cNvSpPr/>
              <p:nvPr>
                <p:custDataLst>
                  <p:tags r:id="rId86"/>
                </p:custDataLst>
              </p:nvPr>
            </p:nvSpPr>
            <p:spPr>
              <a:xfrm>
                <a:off x="0" y="0"/>
                <a:ext cx="3082673" cy="258427"/>
              </a:xfrm>
              <a:custGeom>
                <a:avLst/>
                <a:gdLst/>
                <a:ahLst/>
                <a:cxnLst/>
                <a:rect l="l" t="t" r="r" b="b"/>
                <a:pathLst>
                  <a:path w="3082673" h="258427">
                    <a:moveTo>
                      <a:pt x="0" y="0"/>
                    </a:moveTo>
                    <a:lnTo>
                      <a:pt x="3082673" y="0"/>
                    </a:lnTo>
                    <a:lnTo>
                      <a:pt x="3082673" y="258427"/>
                    </a:lnTo>
                    <a:lnTo>
                      <a:pt x="0" y="258427"/>
                    </a:lnTo>
                    <a:close/>
                  </a:path>
                </a:pathLst>
              </a:custGeom>
              <a:solidFill>
                <a:srgbClr val="4CAF50"/>
              </a:solidFill>
            </p:spPr>
          </p:sp>
          <p:sp>
            <p:nvSpPr>
              <p:cNvPr id="82" name="TextBox 20"/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0" y="-28575"/>
                <a:ext cx="3082673" cy="287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PingFang SC Regular" panose="020B0400000000000000" charset="-122"/>
                  <a:ea typeface="PingFang SC Regular" panose="020B0400000000000000" charset="-122"/>
                  <a:cs typeface="PingFang SC" panose="020B0400000000000000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69220"/>
          </a:xfrm>
          <a:prstGeom prst="rect">
            <a:avLst/>
          </a:prstGeom>
        </p:spPr>
      </p:pic>
      <p:sp>
        <p:nvSpPr>
          <p:cNvPr id="4" name="TextBox 41"/>
          <p:cNvSpPr txBox="1"/>
          <p:nvPr>
            <p:custDataLst>
              <p:tags r:id="rId2"/>
            </p:custDataLst>
          </p:nvPr>
        </p:nvSpPr>
        <p:spPr>
          <a:xfrm>
            <a:off x="7108825" y="5143500"/>
            <a:ext cx="4375150" cy="677545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全方位保障企业数据安全</a:t>
            </a:r>
            <a:endParaRPr lang="zh-CN" altLang="en-US" sz="2800" spc="99">
              <a:solidFill>
                <a:schemeClr val="bg1">
                  <a:lumMod val="50000"/>
                  <a:alpha val="64706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  <p:sp>
        <p:nvSpPr>
          <p:cNvPr id="5" name="TextBox 25"/>
          <p:cNvSpPr txBox="1"/>
          <p:nvPr>
            <p:custDataLst>
              <p:tags r:id="rId3"/>
            </p:custDataLst>
          </p:nvPr>
        </p:nvSpPr>
        <p:spPr>
          <a:xfrm>
            <a:off x="6984365" y="4064000"/>
            <a:ext cx="4499610" cy="80137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altLang="zh-CN" sz="4000" spc="99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03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安全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可靠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稳定</a:t>
            </a:r>
            <a:endParaRPr lang="zh-CN" altLang="en-US" sz="40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71500"/>
            <a:ext cx="3875405" cy="30607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草料二维码已稳定运营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12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年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17" name="TextBox 17"/>
          <p:cNvSpPr txBox="1"/>
          <p:nvPr>
            <p:custDataLst>
              <p:tags r:id="rId5"/>
            </p:custDataLst>
          </p:nvPr>
        </p:nvSpPr>
        <p:spPr>
          <a:xfrm>
            <a:off x="1884304" y="2389063"/>
            <a:ext cx="3998863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制码用户</a:t>
            </a:r>
            <a:r>
              <a:rPr lang="en-US" sz="2800">
                <a:solidFill>
                  <a:srgbClr val="479F48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超过1000万</a:t>
            </a:r>
            <a:endParaRPr lang="en-US" sz="2800">
              <a:solidFill>
                <a:srgbClr val="479F48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18" name="TextBox 18"/>
          <p:cNvSpPr txBox="1"/>
          <p:nvPr>
            <p:custDataLst>
              <p:tags r:id="rId6"/>
            </p:custDataLst>
          </p:nvPr>
        </p:nvSpPr>
        <p:spPr>
          <a:xfrm>
            <a:off x="10373360" y="2389063"/>
            <a:ext cx="3562871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扫码用户</a:t>
            </a:r>
            <a:r>
              <a:rPr lang="en-US" sz="2800">
                <a:solidFill>
                  <a:srgbClr val="479F48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超过4.5亿</a:t>
            </a:r>
            <a:endParaRPr lang="en-US" sz="2800">
              <a:solidFill>
                <a:srgbClr val="479F48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5" name="TextBox 19"/>
          <p:cNvSpPr txBox="1"/>
          <p:nvPr>
            <p:custDataLst>
              <p:tags r:id="rId7"/>
            </p:custDataLst>
          </p:nvPr>
        </p:nvSpPr>
        <p:spPr>
          <a:xfrm>
            <a:off x="1944629" y="6223650"/>
            <a:ext cx="5715000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为</a:t>
            </a:r>
            <a:r>
              <a:rPr lang="en-US" sz="2800">
                <a:solidFill>
                  <a:srgbClr val="479F48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北京冬奥会</a:t>
            </a:r>
            <a:r>
              <a:rPr 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提供二维码技术支持</a:t>
            </a:r>
            <a:endParaRPr lang="en-US" sz="2800">
              <a:solidFill>
                <a:srgbClr val="31303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2" name="TextBox 22"/>
          <p:cNvSpPr txBox="1"/>
          <p:nvPr>
            <p:custDataLst>
              <p:tags r:id="rId8"/>
            </p:custDataLst>
          </p:nvPr>
        </p:nvSpPr>
        <p:spPr>
          <a:xfrm>
            <a:off x="10373360" y="3183890"/>
            <a:ext cx="5941060" cy="1184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用户扫码后，会通过草料二维码小程序展示码内容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每天有超过</a:t>
            </a:r>
            <a:r>
              <a:rPr lang="en-US" altLang="zh-CN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250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万用户使用草料二维码小程序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en-US" altLang="zh-CN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2023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年草料二维码小程序累计用户已突破4.5亿人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6" name="TextBox 26"/>
          <p:cNvSpPr txBox="1"/>
          <p:nvPr>
            <p:custDataLst>
              <p:tags r:id="rId9"/>
            </p:custDataLst>
          </p:nvPr>
        </p:nvSpPr>
        <p:spPr>
          <a:xfrm>
            <a:off x="10373360" y="6223635"/>
            <a:ext cx="3876040" cy="53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全国小程序排名</a:t>
            </a:r>
            <a:r>
              <a:rPr lang="zh-CN" altLang="en-US" sz="28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第</a:t>
            </a:r>
            <a:r>
              <a:rPr lang="en-US" sz="28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36位</a:t>
            </a:r>
            <a:endParaRPr lang="en-US" sz="28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30" name="TextBox 22"/>
          <p:cNvSpPr txBox="1"/>
          <p:nvPr>
            <p:custDataLst>
              <p:tags r:id="rId10"/>
            </p:custDataLst>
          </p:nvPr>
        </p:nvSpPr>
        <p:spPr>
          <a:xfrm>
            <a:off x="1880870" y="3171825"/>
            <a:ext cx="5583555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草料二维码平台自2012年开始运营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在2013年推出云端二维码技术“活码”，获得大量用户使用和认可。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2023年注册用户超过1000万。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31" name="TextBox 22"/>
          <p:cNvSpPr txBox="1"/>
          <p:nvPr>
            <p:custDataLst>
              <p:tags r:id="rId11"/>
            </p:custDataLst>
          </p:nvPr>
        </p:nvSpPr>
        <p:spPr>
          <a:xfrm>
            <a:off x="1884045" y="7009765"/>
            <a:ext cx="5583555" cy="1769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为每位居民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生成唯一序号和二维码。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核酸检测人员通过手机扫描居民的二维码，即可实现信息的快速、准确录入。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在每天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超过10万人高强度使用，全程保障扫码即时响应，系统稳定。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32" name="TextBox 22"/>
          <p:cNvSpPr txBox="1"/>
          <p:nvPr>
            <p:custDataLst>
              <p:tags r:id="rId12"/>
            </p:custDataLst>
          </p:nvPr>
        </p:nvSpPr>
        <p:spPr>
          <a:xfrm>
            <a:off x="10373360" y="7009765"/>
            <a:ext cx="5583555" cy="1769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阿拉丁小程序榜单会根据用户人数、访问时长等数据每日更新排名。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草料二维码小程序在全国小程序排名中位列36名左右。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rPr>
              <a:t>在工具类小程序中排名第2名。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468630"/>
            <a:ext cx="10624820" cy="53848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在二维码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技术领域保持领先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69870" y="2623820"/>
            <a:ext cx="12865100" cy="6502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980440" y="1360170"/>
            <a:ext cx="16398240" cy="998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dirty="0"/>
          </a:p>
        </p:txBody>
      </p:sp>
      <p:sp>
        <p:nvSpPr>
          <p:cNvPr id="44" name="TextBox 10"/>
          <p:cNvSpPr txBox="1"/>
          <p:nvPr>
            <p:custDataLst>
              <p:tags r:id="rId8"/>
            </p:custDataLst>
          </p:nvPr>
        </p:nvSpPr>
        <p:spPr>
          <a:xfrm>
            <a:off x="1310640" y="1636395"/>
            <a:ext cx="15540990" cy="461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2021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年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4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月，“草料二维码”的百度指数超过“二维码生成器”。有二维码需求的用户更倾向于直接搜索“草料二维码”，而非寻找其他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Medium" panose="020B0400000000000000" charset="-122"/>
              </a:rPr>
              <a:t>平台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9"/>
            </p:custDataLst>
          </p:nvPr>
        </p:nvSpPr>
        <p:spPr>
          <a:xfrm>
            <a:off x="7343775" y="9430385"/>
            <a:ext cx="3847465" cy="451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u="sng">
                <a:solidFill>
                  <a:srgbClr val="737373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hlinkClick r:id="rId10" action="ppaction://hlinkfile"/>
              </a:rPr>
              <a:t>击跳转至百度指数官网查看详细数据</a:t>
            </a:r>
            <a:endParaRPr lang="zh-CN" altLang="en-US" sz="1600" u="sng">
              <a:solidFill>
                <a:srgbClr val="737373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  <a:hlinkClick r:id="rId10" action="ppaction://hlinkfil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467360"/>
            <a:ext cx="5174615" cy="43561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宁波邻家网络科技有限公司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企业介绍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17" name="TextBox 17"/>
          <p:cNvSpPr txBox="1"/>
          <p:nvPr>
            <p:custDataLst>
              <p:tags r:id="rId5"/>
            </p:custDataLst>
          </p:nvPr>
        </p:nvSpPr>
        <p:spPr>
          <a:xfrm>
            <a:off x="1884045" y="2388870"/>
            <a:ext cx="3989705" cy="57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zh-CN" alt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专注二维码技术领域</a:t>
            </a:r>
            <a:r>
              <a:rPr lang="en-US" altLang="zh-CN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13</a:t>
            </a:r>
            <a:r>
              <a:rPr lang="zh-CN" altLang="en-US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年</a:t>
            </a:r>
            <a:endParaRPr lang="en-US" altLang="zh-CN" sz="2800">
              <a:solidFill>
                <a:srgbClr val="313030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18" name="TextBox 18"/>
          <p:cNvSpPr txBox="1"/>
          <p:nvPr>
            <p:custDataLst>
              <p:tags r:id="rId6"/>
            </p:custDataLst>
          </p:nvPr>
        </p:nvSpPr>
        <p:spPr>
          <a:xfrm>
            <a:off x="10373360" y="2388870"/>
            <a:ext cx="4822825" cy="57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buClrTx/>
              <a:buSzTx/>
              <a:buFontTx/>
            </a:pPr>
            <a:r>
              <a:rPr lang="en-US" altLang="zh-CN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+mn-ea"/>
              </a:rPr>
              <a:t>参与制定2项二维码</a:t>
            </a: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+mn-ea"/>
              </a:rPr>
              <a:t>国家标准</a:t>
            </a:r>
            <a:endParaRPr lang="en-US" altLang="zh-CN" sz="28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  <a:sym typeface="+mn-ea"/>
            </a:endParaRPr>
          </a:p>
        </p:txBody>
      </p:sp>
      <p:sp>
        <p:nvSpPr>
          <p:cNvPr id="5" name="TextBox 19"/>
          <p:cNvSpPr txBox="1"/>
          <p:nvPr>
            <p:custDataLst>
              <p:tags r:id="rId7"/>
            </p:custDataLst>
          </p:nvPr>
        </p:nvSpPr>
        <p:spPr>
          <a:xfrm>
            <a:off x="1944370" y="6223635"/>
            <a:ext cx="1772920" cy="57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buClrTx/>
              <a:buSzTx/>
              <a:buFontTx/>
            </a:pPr>
            <a:r>
              <a:rPr lang="en-US" altLang="zh-CN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+mn-ea"/>
              </a:rPr>
              <a:t>企业资质</a:t>
            </a:r>
            <a:endParaRPr lang="en-US" altLang="zh-CN" sz="2800">
              <a:solidFill>
                <a:srgbClr val="313030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22" name="TextBox 22"/>
          <p:cNvSpPr txBox="1"/>
          <p:nvPr>
            <p:custDataLst>
              <p:tags r:id="rId8"/>
            </p:custDataLst>
          </p:nvPr>
        </p:nvSpPr>
        <p:spPr>
          <a:xfrm>
            <a:off x="10373360" y="3183890"/>
            <a:ext cx="6228715" cy="1184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国家标准理事单位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2017年参与起草并制定《商品二维码》国家标准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2014年参与起草《名片二维码通用技术规范》国家标准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26" name="TextBox 26"/>
          <p:cNvSpPr txBox="1"/>
          <p:nvPr>
            <p:custDataLst>
              <p:tags r:id="rId9"/>
            </p:custDataLst>
          </p:nvPr>
        </p:nvSpPr>
        <p:spPr>
          <a:xfrm>
            <a:off x="10373360" y="6223635"/>
            <a:ext cx="3876040" cy="53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altLang="zh-CN" sz="2800">
                <a:solidFill>
                  <a:srgbClr val="31303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+mn-ea"/>
              </a:rPr>
              <a:t>完整知识产权</a:t>
            </a:r>
            <a:endParaRPr lang="en-US" sz="28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30" name="TextBox 22"/>
          <p:cNvSpPr txBox="1"/>
          <p:nvPr>
            <p:custDataLst>
              <p:tags r:id="rId10"/>
            </p:custDataLst>
          </p:nvPr>
        </p:nvSpPr>
        <p:spPr>
          <a:xfrm>
            <a:off x="1880870" y="3171825"/>
            <a:ext cx="5583555" cy="1769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成立于</a:t>
            </a:r>
            <a:r>
              <a:rPr lang="en-US" altLang="zh-CN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2011</a:t>
            </a: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年</a:t>
            </a:r>
            <a:endParaRPr lang="zh-CN" altLang="en-US" sz="1900" dirty="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342900" indent="-34290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自成立以来，一直专注在二维码技术领域，持续打磨草料二维码的产品功能及体验</a:t>
            </a:r>
            <a:endParaRPr lang="zh-CN" altLang="en-US" sz="1900" dirty="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  <a:p>
            <a:pPr marL="342900" indent="-34290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“草料二维码”的</a:t>
            </a:r>
            <a:r>
              <a:rPr lang="zh-CN" altLang="en-US" sz="1900" dirty="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百度指数</a:t>
            </a: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于</a:t>
            </a:r>
            <a:r>
              <a:rPr lang="en-US" altLang="zh-CN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2021</a:t>
            </a:r>
            <a:r>
              <a:rPr lang="zh-CN" altLang="en-US" sz="19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年超过“二维码生成器”，在二维码相关领域持续领先</a:t>
            </a:r>
            <a:endParaRPr lang="zh-CN" altLang="en-US" sz="1900" dirty="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  <p:sp>
        <p:nvSpPr>
          <p:cNvPr id="31" name="TextBox 22"/>
          <p:cNvSpPr txBox="1"/>
          <p:nvPr>
            <p:custDataLst>
              <p:tags r:id="rId11"/>
            </p:custDataLst>
          </p:nvPr>
        </p:nvSpPr>
        <p:spPr>
          <a:xfrm>
            <a:off x="1884045" y="7009765"/>
            <a:ext cx="5775960" cy="1184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国家高新技术企业              国家科技型中小企业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浙江省首版次软件产品        浙江省信用示范企业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浙江省优秀云产品              宁波市专精特新企业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</p:txBody>
      </p:sp>
      <p:sp>
        <p:nvSpPr>
          <p:cNvPr id="32" name="TextBox 22"/>
          <p:cNvSpPr txBox="1"/>
          <p:nvPr>
            <p:custDataLst>
              <p:tags r:id="rId12"/>
            </p:custDataLst>
          </p:nvPr>
        </p:nvSpPr>
        <p:spPr>
          <a:xfrm>
            <a:off x="10373360" y="7009765"/>
            <a:ext cx="5583555" cy="163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草料二维码系统等46项软件著作权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拥有“</a:t>
            </a:r>
            <a:r>
              <a:rPr lang="zh-CN" altLang="en-US" sz="19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草料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”“</a:t>
            </a:r>
            <a:r>
              <a:rPr lang="zh-CN" altLang="en-US" sz="19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活码</a:t>
            </a: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”等36项商标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批量生成AI二维码等5项发明专利</a:t>
            </a:r>
            <a:endParaRPr lang="zh-CN" altLang="en-US" sz="190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PingFang SC" panose="020B0400000000000000" charset="-122"/>
              <a:buChar char="•"/>
            </a:pPr>
            <a:r>
              <a:rPr lang="zh-CN" altLang="en-US" sz="190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通过第五批国家网信办生成式深度合成</a:t>
            </a:r>
            <a:r>
              <a:rPr lang="zh-CN" altLang="en-US" sz="19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算法备案</a:t>
            </a:r>
            <a:endParaRPr lang="zh-CN" altLang="en-US" sz="1900">
              <a:solidFill>
                <a:srgbClr val="4CAF50"/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79" name="TextBox 10"/>
          <p:cNvSpPr txBox="1"/>
          <p:nvPr>
            <p:custDataLst>
              <p:tags r:id="rId3"/>
            </p:custDataLst>
          </p:nvPr>
        </p:nvSpPr>
        <p:spPr>
          <a:xfrm>
            <a:off x="1687195" y="3192145"/>
            <a:ext cx="14912975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草料二维码是一个以</a:t>
            </a:r>
            <a:r>
              <a:rPr lang="zh-CN" altLang="en-US" sz="36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二维码为入口的</a:t>
            </a:r>
            <a:r>
              <a:rPr lang="en-US" sz="36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系统搭建平台</a:t>
            </a:r>
            <a:endParaRPr lang="en-US" sz="360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grpSp>
        <p:nvGrpSpPr>
          <p:cNvPr id="13" name="Group 18"/>
          <p:cNvGrpSpPr/>
          <p:nvPr/>
        </p:nvGrpSpPr>
        <p:grpSpPr>
          <a:xfrm>
            <a:off x="13519150" y="5858510"/>
            <a:ext cx="97790" cy="483870"/>
            <a:chOff x="0" y="0"/>
            <a:chExt cx="3082673" cy="258427"/>
          </a:xfrm>
        </p:grpSpPr>
        <p:sp>
          <p:nvSpPr>
            <p:cNvPr id="14" name="Freeform 19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3082673" cy="258427"/>
            </a:xfrm>
            <a:custGeom>
              <a:avLst/>
              <a:gdLst/>
              <a:ahLst/>
              <a:cxnLst/>
              <a:rect l="l" t="t" r="r" b="b"/>
              <a:pathLst>
                <a:path w="3082673" h="258427">
                  <a:moveTo>
                    <a:pt x="0" y="0"/>
                  </a:moveTo>
                  <a:lnTo>
                    <a:pt x="3082673" y="0"/>
                  </a:lnTo>
                  <a:lnTo>
                    <a:pt x="3082673" y="258427"/>
                  </a:lnTo>
                  <a:lnTo>
                    <a:pt x="0" y="258427"/>
                  </a:lnTo>
                  <a:close/>
                </a:path>
              </a:pathLst>
            </a:custGeom>
            <a:solidFill>
              <a:srgbClr val="4CAF50"/>
            </a:solidFill>
          </p:spPr>
        </p:sp>
        <p:sp>
          <p:nvSpPr>
            <p:cNvPr id="15" name="TextBox 20"/>
            <p:cNvSpPr txBox="1"/>
            <p:nvPr>
              <p:custDataLst>
                <p:tags r:id="rId7"/>
              </p:custDataLst>
            </p:nvPr>
          </p:nvSpPr>
          <p:spPr>
            <a:xfrm>
              <a:off x="0" y="-28575"/>
              <a:ext cx="3082673" cy="287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PingFang SC Regular" panose="020B0400000000000000" charset="-122"/>
                <a:ea typeface="PingFang SC Regular" panose="020B0400000000000000" charset="-122"/>
                <a:cs typeface="PingFang SC" panose="020B0400000000000000" charset="-122"/>
              </a:endParaRPr>
            </a:p>
          </p:txBody>
        </p:sp>
      </p:grpSp>
      <p:sp>
        <p:nvSpPr>
          <p:cNvPr id="17" name="TextBox 25"/>
          <p:cNvSpPr txBox="1"/>
          <p:nvPr>
            <p:custDataLst>
              <p:tags r:id="rId8"/>
            </p:custDataLst>
          </p:nvPr>
        </p:nvSpPr>
        <p:spPr>
          <a:xfrm>
            <a:off x="13823950" y="5627370"/>
            <a:ext cx="2059940" cy="80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zh-CN" altLang="en-US" sz="32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免费可用</a:t>
            </a:r>
            <a:endParaRPr lang="zh-CN" altLang="en-US" sz="32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18" name="TextBox 41"/>
          <p:cNvSpPr txBox="1"/>
          <p:nvPr>
            <p:custDataLst>
              <p:tags r:id="rId9"/>
            </p:custDataLst>
          </p:nvPr>
        </p:nvSpPr>
        <p:spPr>
          <a:xfrm>
            <a:off x="13519150" y="6669405"/>
            <a:ext cx="3593465" cy="801370"/>
          </a:xfrm>
          <a:prstGeom prst="rect">
            <a:avLst/>
          </a:prstGeom>
        </p:spPr>
        <p:txBody>
          <a:bodyPr lIns="0" tIns="0" rIns="0" bIns="0" rtlCol="0" anchor="t" anchorCtr="0">
            <a:sp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免费就能使用</a:t>
            </a:r>
            <a:endParaRPr lang="zh-CN" altLang="en-US" sz="2000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极大节省企业采购成本</a:t>
            </a:r>
            <a:endParaRPr lang="zh-CN" altLang="en-US" sz="2000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7808595" y="5858510"/>
            <a:ext cx="97790" cy="483870"/>
            <a:chOff x="0" y="0"/>
            <a:chExt cx="3082673" cy="258427"/>
          </a:xfrm>
        </p:grpSpPr>
        <p:sp>
          <p:nvSpPr>
            <p:cNvPr id="5" name="Freeform 19"/>
            <p:cNvSpPr/>
            <p:nvPr>
              <p:custDataLst>
                <p:tags r:id="rId10"/>
              </p:custDataLst>
            </p:nvPr>
          </p:nvSpPr>
          <p:spPr>
            <a:xfrm>
              <a:off x="0" y="0"/>
              <a:ext cx="3082673" cy="258427"/>
            </a:xfrm>
            <a:custGeom>
              <a:avLst/>
              <a:gdLst/>
              <a:ahLst/>
              <a:cxnLst/>
              <a:rect l="l" t="t" r="r" b="b"/>
              <a:pathLst>
                <a:path w="3082673" h="258427">
                  <a:moveTo>
                    <a:pt x="0" y="0"/>
                  </a:moveTo>
                  <a:lnTo>
                    <a:pt x="3082673" y="0"/>
                  </a:lnTo>
                  <a:lnTo>
                    <a:pt x="3082673" y="258427"/>
                  </a:lnTo>
                  <a:lnTo>
                    <a:pt x="0" y="258427"/>
                  </a:lnTo>
                  <a:close/>
                </a:path>
              </a:pathLst>
            </a:custGeom>
            <a:solidFill>
              <a:srgbClr val="4CAF50"/>
            </a:solidFill>
          </p:spPr>
        </p:sp>
        <p:sp>
          <p:nvSpPr>
            <p:cNvPr id="6" name="TextBox 20"/>
            <p:cNvSpPr txBox="1"/>
            <p:nvPr>
              <p:custDataLst>
                <p:tags r:id="rId11"/>
              </p:custDataLst>
            </p:nvPr>
          </p:nvSpPr>
          <p:spPr>
            <a:xfrm>
              <a:off x="0" y="-28575"/>
              <a:ext cx="3082673" cy="287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PingFang SC Regular" panose="020B0400000000000000" charset="-122"/>
                <a:ea typeface="PingFang SC Regular" panose="020B0400000000000000" charset="-122"/>
                <a:cs typeface="PingFang SC" panose="020B0400000000000000" charset="-122"/>
              </a:endParaRPr>
            </a:p>
          </p:txBody>
        </p:sp>
      </p:grpSp>
      <p:sp>
        <p:nvSpPr>
          <p:cNvPr id="16" name="TextBox 25"/>
          <p:cNvSpPr txBox="1"/>
          <p:nvPr>
            <p:custDataLst>
              <p:tags r:id="rId12"/>
            </p:custDataLst>
          </p:nvPr>
        </p:nvSpPr>
        <p:spPr>
          <a:xfrm>
            <a:off x="8113395" y="5627370"/>
            <a:ext cx="2059940" cy="80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zh-CN" altLang="en-US" sz="32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自助搭建</a:t>
            </a:r>
            <a:endParaRPr lang="zh-CN" altLang="en-US" sz="32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19" name="TextBox 41"/>
          <p:cNvSpPr txBox="1"/>
          <p:nvPr>
            <p:custDataLst>
              <p:tags r:id="rId13"/>
            </p:custDataLst>
          </p:nvPr>
        </p:nvSpPr>
        <p:spPr>
          <a:xfrm>
            <a:off x="7808595" y="6669405"/>
            <a:ext cx="3593465" cy="801370"/>
          </a:xfrm>
          <a:prstGeom prst="rect">
            <a:avLst/>
          </a:prstGeom>
        </p:spPr>
        <p:txBody>
          <a:bodyPr lIns="0" tIns="0" rIns="0" bIns="0" rtlCol="0" anchor="t" anchorCtr="0">
            <a:spAutoFit/>
          </a:bodyPr>
          <a:lstStyle/>
          <a:p>
            <a:pPr algn="just">
              <a:lnSpc>
                <a:spcPts val="3125"/>
              </a:lnSpc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员工自己搭建系统</a:t>
            </a:r>
            <a:endParaRPr lang="zh-CN" altLang="en-US" sz="2000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  <a:p>
            <a:pPr algn="just">
              <a:lnSpc>
                <a:spcPts val="3125"/>
              </a:lnSpc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rPr>
              <a:t>灵活匹配企业需求</a:t>
            </a:r>
            <a:endParaRPr lang="en-US" sz="2000" spc="99">
              <a:solidFill>
                <a:schemeClr val="bg1">
                  <a:lumMod val="50000"/>
                  <a:alpha val="64706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" panose="020B0400000000000000" charset="-122"/>
            </a:endParaRPr>
          </a:p>
        </p:txBody>
      </p:sp>
      <p:grpSp>
        <p:nvGrpSpPr>
          <p:cNvPr id="20" name="Group 18"/>
          <p:cNvGrpSpPr/>
          <p:nvPr/>
        </p:nvGrpSpPr>
        <p:grpSpPr>
          <a:xfrm>
            <a:off x="1891030" y="5858510"/>
            <a:ext cx="97790" cy="483870"/>
            <a:chOff x="0" y="0"/>
            <a:chExt cx="3082673" cy="258427"/>
          </a:xfrm>
        </p:grpSpPr>
        <p:sp>
          <p:nvSpPr>
            <p:cNvPr id="21" name="Freeform 19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3082673" cy="258427"/>
            </a:xfrm>
            <a:custGeom>
              <a:avLst/>
              <a:gdLst/>
              <a:ahLst/>
              <a:cxnLst/>
              <a:rect l="l" t="t" r="r" b="b"/>
              <a:pathLst>
                <a:path w="3082673" h="258427">
                  <a:moveTo>
                    <a:pt x="0" y="0"/>
                  </a:moveTo>
                  <a:lnTo>
                    <a:pt x="3082673" y="0"/>
                  </a:lnTo>
                  <a:lnTo>
                    <a:pt x="3082673" y="258427"/>
                  </a:lnTo>
                  <a:lnTo>
                    <a:pt x="0" y="258427"/>
                  </a:lnTo>
                  <a:close/>
                </a:path>
              </a:pathLst>
            </a:custGeom>
            <a:solidFill>
              <a:srgbClr val="4CAF50"/>
            </a:solidFill>
          </p:spPr>
        </p:sp>
        <p:sp>
          <p:nvSpPr>
            <p:cNvPr id="22" name="TextBox 20"/>
            <p:cNvSpPr txBox="1"/>
            <p:nvPr>
              <p:custDataLst>
                <p:tags r:id="rId15"/>
              </p:custDataLst>
            </p:nvPr>
          </p:nvSpPr>
          <p:spPr>
            <a:xfrm>
              <a:off x="0" y="-28575"/>
              <a:ext cx="3082673" cy="287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PingFang SC Regular" panose="020B0400000000000000" charset="-122"/>
                <a:ea typeface="PingFang SC Regular" panose="020B0400000000000000" charset="-122"/>
                <a:cs typeface="PingFang SC" panose="020B0400000000000000" charset="-122"/>
              </a:endParaRPr>
            </a:p>
          </p:txBody>
        </p:sp>
      </p:grpSp>
      <p:sp>
        <p:nvSpPr>
          <p:cNvPr id="23" name="TextBox 25"/>
          <p:cNvSpPr txBox="1"/>
          <p:nvPr>
            <p:custDataLst>
              <p:tags r:id="rId16"/>
            </p:custDataLst>
          </p:nvPr>
        </p:nvSpPr>
        <p:spPr>
          <a:xfrm>
            <a:off x="2195830" y="5627370"/>
            <a:ext cx="2059940" cy="80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zh-CN" altLang="en-US" sz="32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简单易用</a:t>
            </a:r>
            <a:endParaRPr lang="zh-CN" altLang="en-US" sz="32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24" name="TextBox 41"/>
          <p:cNvSpPr txBox="1"/>
          <p:nvPr>
            <p:custDataLst>
              <p:tags r:id="rId17"/>
            </p:custDataLst>
          </p:nvPr>
        </p:nvSpPr>
        <p:spPr>
          <a:xfrm>
            <a:off x="1891030" y="6669405"/>
            <a:ext cx="3593465" cy="801370"/>
          </a:xfrm>
          <a:prstGeom prst="rect">
            <a:avLst/>
          </a:prstGeom>
        </p:spPr>
        <p:txBody>
          <a:bodyPr lIns="0" tIns="0" rIns="0" bIns="0" rtlCol="0" anchor="t" anchorCtr="0">
            <a:sp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微信扫一扫就能使用</a:t>
            </a:r>
            <a:endParaRPr lang="zh-CN" altLang="en-US" sz="2000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员工无需培训，都会用</a:t>
            </a:r>
            <a:endParaRPr lang="zh-CN" altLang="en-US" sz="2000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467360"/>
            <a:ext cx="5174615" cy="43561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宁波邻家网络科技有限公司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获奖荣誉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31035" y="1903730"/>
            <a:ext cx="14425295" cy="71475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824095" y="9383395"/>
            <a:ext cx="9144000" cy="450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600" u="sng">
                <a:solidFill>
                  <a:srgbClr val="4CAF50"/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PingFang SC" panose="020B0400000000000000" charset="-122"/>
                <a:hlinkClick r:id="rId7" tooltip="https://cli.im/aboutus"/>
              </a:rPr>
              <a:t>获奖证书及相应报道 可点击跳转至草料二维码官网查看</a:t>
            </a:r>
            <a:endParaRPr lang="en-US" altLang="en-US" sz="1600" u="sng">
              <a:solidFill>
                <a:srgbClr val="4CAF50"/>
              </a:solidFill>
              <a:latin typeface="PingFang SC Thin" panose="020B0400000000000000" charset="-122"/>
              <a:ea typeface="PingFang SC Thin" panose="020B0400000000000000" charset="-122"/>
              <a:cs typeface="PingFang SC Thin" panose="020B0400000000000000" charset="-122"/>
              <a:sym typeface="PingFang SC" panose="020B0400000000000000" charset="-122"/>
              <a:hlinkClick r:id="rId7" tooltip="https://cli.im/aboutu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467360"/>
            <a:ext cx="5174615" cy="43561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重视每一位用户的数据安全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16" name="Freeform 16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094230" y="2983865"/>
            <a:ext cx="925830" cy="925830"/>
          </a:xfrm>
          <a:custGeom>
            <a:avLst/>
            <a:gdLst/>
            <a:ahLst/>
            <a:cxnLst/>
            <a:rect l="l" t="t" r="r" b="b"/>
            <a:pathLst>
              <a:path w="1339260" h="1339260">
                <a:moveTo>
                  <a:pt x="0" y="0"/>
                </a:moveTo>
                <a:lnTo>
                  <a:pt x="1339260" y="0"/>
                </a:lnTo>
                <a:lnTo>
                  <a:pt x="1339260" y="1339260"/>
                </a:lnTo>
                <a:lnTo>
                  <a:pt x="0" y="1339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17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9941560" y="2983865"/>
            <a:ext cx="925830" cy="925830"/>
          </a:xfrm>
          <a:custGeom>
            <a:avLst/>
            <a:gdLst/>
            <a:ahLst/>
            <a:cxnLst/>
            <a:rect l="l" t="t" r="r" b="b"/>
            <a:pathLst>
              <a:path w="1232509" h="1232509">
                <a:moveTo>
                  <a:pt x="0" y="0"/>
                </a:moveTo>
                <a:lnTo>
                  <a:pt x="1232509" y="0"/>
                </a:lnTo>
                <a:lnTo>
                  <a:pt x="1232509" y="1232509"/>
                </a:lnTo>
                <a:lnTo>
                  <a:pt x="0" y="1232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8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2094230" y="5692140"/>
            <a:ext cx="925830" cy="925830"/>
          </a:xfrm>
          <a:custGeom>
            <a:avLst/>
            <a:gdLst/>
            <a:ahLst/>
            <a:cxnLst/>
            <a:rect l="l" t="t" r="r" b="b"/>
            <a:pathLst>
              <a:path w="1186759" h="1186759">
                <a:moveTo>
                  <a:pt x="0" y="0"/>
                </a:moveTo>
                <a:lnTo>
                  <a:pt x="1186759" y="0"/>
                </a:lnTo>
                <a:lnTo>
                  <a:pt x="1186759" y="1186759"/>
                </a:lnTo>
                <a:lnTo>
                  <a:pt x="0" y="11867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22"/>
          <p:cNvSpPr txBox="1"/>
          <p:nvPr>
            <p:custDataLst>
              <p:tags r:id="rId11"/>
            </p:custDataLst>
          </p:nvPr>
        </p:nvSpPr>
        <p:spPr>
          <a:xfrm>
            <a:off x="3383915" y="2889250"/>
            <a:ext cx="353123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信息系统安全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等级保护第三级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sp>
        <p:nvSpPr>
          <p:cNvPr id="23" name="TextBox 23"/>
          <p:cNvSpPr txBox="1"/>
          <p:nvPr>
            <p:custDataLst>
              <p:tags r:id="rId12"/>
            </p:custDataLst>
          </p:nvPr>
        </p:nvSpPr>
        <p:spPr>
          <a:xfrm>
            <a:off x="11471275" y="2889250"/>
            <a:ext cx="4479290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采用阿里云服务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通过阿里云渗透测试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sp>
        <p:nvSpPr>
          <p:cNvPr id="24" name="TextBox 24"/>
          <p:cNvSpPr txBox="1"/>
          <p:nvPr>
            <p:custDataLst>
              <p:tags r:id="rId13"/>
            </p:custDataLst>
          </p:nvPr>
        </p:nvSpPr>
        <p:spPr>
          <a:xfrm>
            <a:off x="3383915" y="5520055"/>
            <a:ext cx="439102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通过华为云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开发能力兼容性测试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sp>
        <p:nvSpPr>
          <p:cNvPr id="25" name="TextBox 25"/>
          <p:cNvSpPr txBox="1"/>
          <p:nvPr>
            <p:custDataLst>
              <p:tags r:id="rId14"/>
            </p:custDataLst>
          </p:nvPr>
        </p:nvSpPr>
        <p:spPr>
          <a:xfrm>
            <a:off x="11471275" y="5520055"/>
            <a:ext cx="518350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DCMM二级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  <a:p>
            <a:pPr algn="l">
              <a:lnSpc>
                <a:spcPts val="4900"/>
              </a:lnSpc>
              <a:buClrTx/>
              <a:buSzTx/>
              <a:buNone/>
            </a:pPr>
            <a:r>
              <a:rPr lang="en-US" sz="2800">
                <a:solidFill>
                  <a:srgbClr val="313030"/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数据安全能力成熟度模型</a:t>
            </a:r>
            <a:endParaRPr lang="en-US" sz="2800">
              <a:solidFill>
                <a:srgbClr val="313030"/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pic>
        <p:nvPicPr>
          <p:cNvPr id="27" name="图片 26" descr="未命名的设计 (1)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2549"/>
          <a:stretch>
            <a:fillRect/>
          </a:stretch>
        </p:blipFill>
        <p:spPr>
          <a:xfrm>
            <a:off x="9686290" y="5939155"/>
            <a:ext cx="1436370" cy="43180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1828800" y="7968615"/>
            <a:ext cx="141217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PingFang SC" panose="020B0400000000000000" charset="-122"/>
              </a:rPr>
              <a:t>草料二维码采用阿里云服务，通过分布式服务器集群/高度冗余硬件配备数据使用与防篡改/</a:t>
            </a: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定期渗透测试</a:t>
            </a:r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/</a:t>
            </a: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定期数据安全风险评估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PingFang SC" panose="020B0400000000000000" charset="-122"/>
              </a:rPr>
              <a:t>/安全体检/入侵防护/数据传输加密等</a:t>
            </a: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+mn-ea"/>
              </a:rPr>
              <a:t>措施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PingFang SC" panose="020B0400000000000000" charset="-122"/>
              </a:rPr>
              <a:t>保障数据安全。详情可查看：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 Thin" panose="020B0400000000000000" charset="-122"/>
                <a:sym typeface="PingFang SC" panose="020B0400000000000000" charset="-122"/>
                <a:hlinkClick r:id="rId18" tooltip="https://cli.im/help/48400"/>
              </a:rPr>
              <a:t>草料二维码数据安全说明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 Thin" panose="020B0400000000000000" charset="-122"/>
              <a:sym typeface="PingFang SC" panose="020B0400000000000000" charset="-122"/>
              <a:hlinkClick r:id="rId18" tooltip="https://cli.im/help/4840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69220"/>
          </a:xfrm>
          <a:prstGeom prst="rect">
            <a:avLst/>
          </a:prstGeom>
        </p:spPr>
      </p:pic>
      <p:sp>
        <p:nvSpPr>
          <p:cNvPr id="4" name="TextBox 41"/>
          <p:cNvSpPr txBox="1"/>
          <p:nvPr>
            <p:custDataLst>
              <p:tags r:id="rId2"/>
            </p:custDataLst>
          </p:nvPr>
        </p:nvSpPr>
        <p:spPr>
          <a:xfrm>
            <a:off x="6623685" y="5143500"/>
            <a:ext cx="5297170" cy="677545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花更低的成本，获得应有的价值</a:t>
            </a:r>
            <a:endParaRPr lang="zh-CN" altLang="en-US" sz="2800" spc="99">
              <a:solidFill>
                <a:schemeClr val="bg1">
                  <a:lumMod val="50000"/>
                  <a:alpha val="64706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  <p:sp>
        <p:nvSpPr>
          <p:cNvPr id="5" name="TextBox 25"/>
          <p:cNvSpPr txBox="1"/>
          <p:nvPr>
            <p:custDataLst>
              <p:tags r:id="rId3"/>
            </p:custDataLst>
          </p:nvPr>
        </p:nvSpPr>
        <p:spPr>
          <a:xfrm>
            <a:off x="7539355" y="4064000"/>
            <a:ext cx="3208655" cy="80137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altLang="zh-CN" sz="4000" spc="99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04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价格方案</a:t>
            </a:r>
            <a:endParaRPr lang="zh-CN" altLang="en-US" sz="40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-635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467360"/>
            <a:ext cx="5174615" cy="43561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价格方案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1250935" y="3967012"/>
            <a:ext cx="1906563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基础版 </a:t>
            </a:r>
            <a:endParaRPr lang="en-US" sz="2000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780元/年</a:t>
            </a:r>
            <a:endParaRPr lang="en-US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1115688" y="5146842"/>
            <a:ext cx="2177058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高级版 </a:t>
            </a:r>
            <a:endParaRPr lang="en-US" sz="2000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1280元/年</a:t>
            </a:r>
            <a:endParaRPr lang="en-US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21" name="TextBox 21"/>
          <p:cNvSpPr txBox="1"/>
          <p:nvPr>
            <p:custDataLst>
              <p:tags r:id="rId7"/>
            </p:custDataLst>
          </p:nvPr>
        </p:nvSpPr>
        <p:spPr>
          <a:xfrm>
            <a:off x="1115688" y="6326672"/>
            <a:ext cx="2177058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旗舰版 </a:t>
            </a:r>
            <a:endParaRPr lang="en-US" sz="2000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2680元/年</a:t>
            </a:r>
            <a:endParaRPr lang="en-US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22" name="TextBox 22"/>
          <p:cNvSpPr txBox="1"/>
          <p:nvPr>
            <p:custDataLst>
              <p:tags r:id="rId8"/>
            </p:custDataLst>
          </p:nvPr>
        </p:nvSpPr>
        <p:spPr>
          <a:xfrm>
            <a:off x="980440" y="7506502"/>
            <a:ext cx="2447553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行业专属版 </a:t>
            </a:r>
            <a:endParaRPr lang="en-US" sz="2000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16800元/年</a:t>
            </a:r>
            <a:endParaRPr lang="en-US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5" name="TextBox 24"/>
          <p:cNvSpPr txBox="1"/>
          <p:nvPr>
            <p:custDataLst>
              <p:tags r:id="rId9"/>
            </p:custDataLst>
          </p:nvPr>
        </p:nvSpPr>
        <p:spPr>
          <a:xfrm>
            <a:off x="13027025" y="1617345"/>
            <a:ext cx="2882900" cy="53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适合场景</a:t>
            </a:r>
            <a:endParaRPr lang="zh-CN" altLang="en-US" sz="2000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9" name="TextBox 25"/>
          <p:cNvSpPr txBox="1"/>
          <p:nvPr>
            <p:custDataLst>
              <p:tags r:id="rId10"/>
            </p:custDataLst>
          </p:nvPr>
        </p:nvSpPr>
        <p:spPr>
          <a:xfrm>
            <a:off x="8596630" y="1617345"/>
            <a:ext cx="2633345" cy="53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 b="1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选购建议</a:t>
            </a:r>
            <a:endParaRPr lang="zh-CN" altLang="en-US" sz="2000" b="1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39" name="AutoShape 39"/>
          <p:cNvSpPr/>
          <p:nvPr>
            <p:custDataLst>
              <p:tags r:id="rId11"/>
            </p:custDataLst>
          </p:nvPr>
        </p:nvSpPr>
        <p:spPr>
          <a:xfrm>
            <a:off x="902006" y="2562392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40" name="AutoShape 40"/>
          <p:cNvSpPr/>
          <p:nvPr>
            <p:custDataLst>
              <p:tags r:id="rId12"/>
            </p:custDataLst>
          </p:nvPr>
        </p:nvSpPr>
        <p:spPr>
          <a:xfrm>
            <a:off x="857556" y="6109024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41" name="AutoShape 41"/>
          <p:cNvSpPr/>
          <p:nvPr>
            <p:custDataLst>
              <p:tags r:id="rId13"/>
            </p:custDataLst>
          </p:nvPr>
        </p:nvSpPr>
        <p:spPr>
          <a:xfrm>
            <a:off x="903276" y="7291394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cxnSp>
        <p:nvCxnSpPr>
          <p:cNvPr id="17" name="直接连接符 16"/>
          <p:cNvCxnSpPr/>
          <p:nvPr>
            <p:custDataLst>
              <p:tags r:id="rId14"/>
            </p:custDataLst>
          </p:nvPr>
        </p:nvCxnSpPr>
        <p:spPr>
          <a:xfrm>
            <a:off x="901700" y="3744595"/>
            <a:ext cx="16443325" cy="0"/>
          </a:xfrm>
          <a:prstGeom prst="line">
            <a:avLst/>
          </a:prstGeom>
          <a:ln w="25400" cap="flat" cmpd="sng">
            <a:solidFill>
              <a:schemeClr val="bg1">
                <a:lumMod val="9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TextBox 10"/>
          <p:cNvSpPr txBox="1"/>
          <p:nvPr>
            <p:custDataLst>
              <p:tags r:id="rId15"/>
            </p:custDataLst>
          </p:nvPr>
        </p:nvSpPr>
        <p:spPr>
          <a:xfrm>
            <a:off x="1250935" y="2884337"/>
            <a:ext cx="1906563" cy="47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 dirty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rPr>
              <a:t>免费版</a:t>
            </a:r>
            <a:endParaRPr lang="en-US" dirty="0"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6" name="AutoShape 40"/>
          <p:cNvSpPr/>
          <p:nvPr>
            <p:custDataLst>
              <p:tags r:id="rId16"/>
            </p:custDataLst>
          </p:nvPr>
        </p:nvSpPr>
        <p:spPr>
          <a:xfrm>
            <a:off x="902641" y="4926654"/>
            <a:ext cx="1652218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8" name="TextBox 24"/>
          <p:cNvSpPr txBox="1"/>
          <p:nvPr>
            <p:custDataLst>
              <p:tags r:id="rId17"/>
            </p:custDataLst>
          </p:nvPr>
        </p:nvSpPr>
        <p:spPr>
          <a:xfrm>
            <a:off x="3766820" y="1604010"/>
            <a:ext cx="2882900" cy="538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000">
                <a:solidFill>
                  <a:srgbClr val="00000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Regular" panose="020B0400000000000000" charset="-122"/>
              </a:rPr>
              <a:t>版本概述</a:t>
            </a:r>
            <a:endParaRPr lang="zh-CN" altLang="en-US" sz="2000">
              <a:solidFill>
                <a:srgbClr val="000000"/>
              </a:solidFill>
              <a:latin typeface="PingFang SC Medium" panose="020B0400000000000000" charset="-122"/>
              <a:ea typeface="PingFang SC Medium" panose="020B0400000000000000" charset="-122"/>
              <a:cs typeface="PingFang SC Regular" panose="020B0400000000000000" charset="-122"/>
            </a:endParaRPr>
          </a:p>
        </p:txBody>
      </p:sp>
      <p:sp>
        <p:nvSpPr>
          <p:cNvPr id="20" name="TextBox 31"/>
          <p:cNvSpPr txBox="1"/>
          <p:nvPr>
            <p:custDataLst>
              <p:tags r:id="rId18"/>
            </p:custDataLst>
          </p:nvPr>
        </p:nvSpPr>
        <p:spPr>
          <a:xfrm>
            <a:off x="4104005" y="2931795"/>
            <a:ext cx="272288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二维码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个数不限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长期有效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码页面会出现草料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logo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和水印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23" name="TextBox 31"/>
          <p:cNvSpPr txBox="1"/>
          <p:nvPr>
            <p:custDataLst>
              <p:tags r:id="rId19"/>
            </p:custDataLst>
          </p:nvPr>
        </p:nvSpPr>
        <p:spPr>
          <a:xfrm>
            <a:off x="8013700" y="2927350"/>
            <a:ext cx="477012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 Thin" panose="020B0400000000000000" charset="-122"/>
              </a:rPr>
              <a:t>建议用户先使用免费版，试用产品功能是否能解决问题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 Thin" panose="020B0400000000000000" charset="-122"/>
              </a:rPr>
              <a:t>后续在使用中根据需要选择是否升级版本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 Thin" panose="020B0400000000000000" charset="-122"/>
            </a:endParaRPr>
          </a:p>
        </p:txBody>
      </p:sp>
      <p:sp>
        <p:nvSpPr>
          <p:cNvPr id="24" name="TextBox 31"/>
          <p:cNvSpPr txBox="1"/>
          <p:nvPr>
            <p:custDataLst>
              <p:tags r:id="rId20"/>
            </p:custDataLst>
          </p:nvPr>
        </p:nvSpPr>
        <p:spPr>
          <a:xfrm>
            <a:off x="4104005" y="4038600"/>
            <a:ext cx="296164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去除草料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logo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和水印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图文更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高清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不限音视频播放人数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26" name="TextBox 31"/>
          <p:cNvSpPr txBox="1"/>
          <p:nvPr>
            <p:custDataLst>
              <p:tags r:id="rId21"/>
            </p:custDataLst>
          </p:nvPr>
        </p:nvSpPr>
        <p:spPr>
          <a:xfrm>
            <a:off x="8013700" y="4068445"/>
            <a:ext cx="310832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不希望二维码内出现草料</a:t>
            </a:r>
            <a:r>
              <a:rPr lang="en-US" alt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logo</a:t>
            </a: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或水印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二维码内包含音视频文件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35" name="TextBox 31"/>
          <p:cNvSpPr txBox="1"/>
          <p:nvPr>
            <p:custDataLst>
              <p:tags r:id="rId22"/>
            </p:custDataLst>
          </p:nvPr>
        </p:nvSpPr>
        <p:spPr>
          <a:xfrm>
            <a:off x="4104005" y="5274945"/>
            <a:ext cx="296227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包含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2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个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高级成员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指定人员权限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各自管理码和数据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36" name="TextBox 31"/>
          <p:cNvSpPr txBox="1"/>
          <p:nvPr>
            <p:custDataLst>
              <p:tags r:id="rId23"/>
            </p:custDataLst>
          </p:nvPr>
        </p:nvSpPr>
        <p:spPr>
          <a:xfrm>
            <a:off x="8013700" y="5241290"/>
            <a:ext cx="443230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需要</a:t>
            </a:r>
            <a:r>
              <a:rPr lang="en-US" alt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2-3</a:t>
            </a: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人分工协作管理，如果不够可增购高级成员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需要用到表单</a:t>
            </a:r>
            <a:r>
              <a:rPr lang="en-US" alt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ocr</a:t>
            </a: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等高级功能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37" name="TextBox 31"/>
          <p:cNvSpPr txBox="1"/>
          <p:nvPr>
            <p:custDataLst>
              <p:tags r:id="rId24"/>
            </p:custDataLst>
          </p:nvPr>
        </p:nvSpPr>
        <p:spPr>
          <a:xfrm>
            <a:off x="4104005" y="6403340"/>
            <a:ext cx="272288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包含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20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个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高级成员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支持导出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超过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180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天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的数据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38" name="TextBox 31"/>
          <p:cNvSpPr txBox="1"/>
          <p:nvPr>
            <p:custDataLst>
              <p:tags r:id="rId25"/>
            </p:custDataLst>
          </p:nvPr>
        </p:nvSpPr>
        <p:spPr>
          <a:xfrm>
            <a:off x="8013700" y="6414135"/>
            <a:ext cx="414464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需要</a:t>
            </a:r>
            <a:r>
              <a:rPr lang="en-US" alt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10</a:t>
            </a: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人以上分工协作管理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使用周期长，收集到的数据经常需要导出存档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42" name="TextBox 31"/>
          <p:cNvSpPr txBox="1"/>
          <p:nvPr>
            <p:custDataLst>
              <p:tags r:id="rId26"/>
            </p:custDataLst>
          </p:nvPr>
        </p:nvSpPr>
        <p:spPr>
          <a:xfrm>
            <a:off x="4104005" y="7585075"/>
            <a:ext cx="272288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包含</a:t>
            </a:r>
            <a:r>
              <a:rPr lang="en-US" altLang="zh-CN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170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个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高级成员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用</a:t>
            </a:r>
            <a:r>
              <a:rPr lang="zh-CN" altLang="en-US" sz="150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专属小程序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打开二维码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43" name="TextBox 31"/>
          <p:cNvSpPr txBox="1"/>
          <p:nvPr>
            <p:custDataLst>
              <p:tags r:id="rId27"/>
            </p:custDataLst>
          </p:nvPr>
        </p:nvSpPr>
        <p:spPr>
          <a:xfrm>
            <a:off x="8013700" y="7586980"/>
            <a:ext cx="414464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多个部门或分公司使用，协作的人数多</a:t>
            </a:r>
            <a:endParaRPr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重视企业形象</a:t>
            </a:r>
            <a:r>
              <a:rPr lang="en-US" altLang="zh-CN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希望使用过程展示企业专属品牌</a:t>
            </a:r>
            <a:endParaRPr lang="zh-CN" altLang="en-US" sz="1500">
              <a:solidFill>
                <a:srgbClr val="737373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51" name="TextBox 31"/>
          <p:cNvSpPr txBox="1"/>
          <p:nvPr>
            <p:custDataLst>
              <p:tags r:id="rId28"/>
            </p:custDataLst>
          </p:nvPr>
        </p:nvSpPr>
        <p:spPr>
          <a:xfrm>
            <a:off x="13968730" y="2839720"/>
            <a:ext cx="190627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签到报名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出入登记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3" name="TextBox 31"/>
          <p:cNvSpPr txBox="1"/>
          <p:nvPr>
            <p:custDataLst>
              <p:tags r:id="rId29"/>
            </p:custDataLst>
          </p:nvPr>
        </p:nvSpPr>
        <p:spPr>
          <a:xfrm>
            <a:off x="13968730" y="4029075"/>
            <a:ext cx="190627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产品介绍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电子说明书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旅游行程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员工工牌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4" name="TextBox 31"/>
          <p:cNvSpPr txBox="1"/>
          <p:nvPr>
            <p:custDataLst>
              <p:tags r:id="rId30"/>
            </p:custDataLst>
          </p:nvPr>
        </p:nvSpPr>
        <p:spPr>
          <a:xfrm>
            <a:off x="13968730" y="5218430"/>
            <a:ext cx="1841500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人员管理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区域巡查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资产管理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5" name="TextBox 31"/>
          <p:cNvSpPr txBox="1"/>
          <p:nvPr>
            <p:custDataLst>
              <p:tags r:id="rId31"/>
            </p:custDataLst>
          </p:nvPr>
        </p:nvSpPr>
        <p:spPr>
          <a:xfrm>
            <a:off x="13968730" y="6407785"/>
            <a:ext cx="2290445" cy="5949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设备巡检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设备维保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endParaRPr lang="zh-CN" altLang="en-US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资产管理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r>
              <a:rPr lang="zh-CN" altLang="en-US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  <a:sym typeface="+mn-ea"/>
              </a:rPr>
              <a:t>隐患排查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6" name="TextBox 31"/>
          <p:cNvSpPr txBox="1"/>
          <p:nvPr>
            <p:custDataLst>
              <p:tags r:id="rId32"/>
            </p:custDataLst>
          </p:nvPr>
        </p:nvSpPr>
        <p:spPr>
          <a:xfrm>
            <a:off x="13968730" y="7469505"/>
            <a:ext cx="2158365" cy="10394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以上场景均可</a:t>
            </a:r>
            <a:endParaRPr 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更适合协作人数超100人</a:t>
            </a:r>
            <a:r>
              <a:rPr lang="en-US" alt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 </a:t>
            </a:r>
            <a:endParaRPr lang="en-US" alt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500">
                <a:solidFill>
                  <a:srgbClr val="737373"/>
                </a:solidFill>
                <a:latin typeface="PingFang SC Light" panose="020B0400000000000000" charset="-122"/>
                <a:ea typeface="PingFang SC Light" panose="020B0400000000000000" charset="-122"/>
                <a:cs typeface="PingFang SC Thin" panose="020B0400000000000000" charset="-122"/>
              </a:rPr>
              <a:t>希望显示企业专属品牌</a:t>
            </a:r>
            <a:endParaRPr lang="zh-CN" sz="1500">
              <a:solidFill>
                <a:srgbClr val="737373"/>
              </a:solidFill>
              <a:latin typeface="PingFang SC Light" panose="020B0400000000000000" charset="-122"/>
              <a:ea typeface="PingFang SC Light" panose="020B0400000000000000" charset="-122"/>
              <a:cs typeface="PingFang SC Thin" panose="020B0400000000000000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33"/>
            </p:custDataLst>
          </p:nvPr>
        </p:nvSpPr>
        <p:spPr>
          <a:xfrm>
            <a:off x="5903595" y="8950960"/>
            <a:ext cx="6901180" cy="534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600" dirty="0">
                <a:ln w="28575" cmpd="dbl">
                  <a:noFill/>
                  <a:prstDash val="lgDashDot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sym typeface="+mn-ea"/>
              </a:rPr>
              <a:t>更详细的版本对比及高级功能展示，</a:t>
            </a:r>
            <a:r>
              <a:rPr lang="zh-CN" altLang="en-US" sz="1600" dirty="0">
                <a:ln w="28575" cmpd="dbl">
                  <a:noFill/>
                  <a:prstDash val="lgDashDot"/>
                </a:ln>
                <a:noFill/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sym typeface="+mn-ea"/>
                <a:hlinkClick r:id="rId34" tooltip="https://cli.im/help/48400" action="ppaction://hlinkfile"/>
              </a:rPr>
              <a:t>可点击跳转至草料官网价格页查看</a:t>
            </a:r>
            <a:endParaRPr lang="zh-CN" altLang="en-US" sz="1600" dirty="0">
              <a:ln w="28575" cmpd="dbl">
                <a:noFill/>
                <a:prstDash val="lgDashDot"/>
              </a:ln>
              <a:noFill/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  <a:sym typeface="+mn-ea"/>
              <a:hlinkClick r:id="rId34" tooltip="https://cli.im/help/48400" action="ppaction://hlinkfil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65974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863600" y="1183005"/>
            <a:ext cx="2958465" cy="758190"/>
          </a:xfrm>
          <a:custGeom>
            <a:avLst/>
            <a:gdLst/>
            <a:ahLst/>
            <a:cxnLst/>
            <a:rect l="l" t="t" r="r" b="b"/>
            <a:pathLst>
              <a:path w="5659586" h="1451176">
                <a:moveTo>
                  <a:pt x="0" y="0"/>
                </a:moveTo>
                <a:lnTo>
                  <a:pt x="5659587" y="0"/>
                </a:lnTo>
                <a:lnTo>
                  <a:pt x="5659587" y="1451176"/>
                </a:lnTo>
                <a:lnTo>
                  <a:pt x="0" y="145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863600" y="5741670"/>
            <a:ext cx="7465695" cy="7327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开始搭建你的业务系统：</a:t>
            </a:r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  <a:hlinkClick r:id="rId4" action="ppaction://hlinkfile"/>
              </a:rPr>
              <a:t>https://cli.im/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  <p:sp>
        <p:nvSpPr>
          <p:cNvPr id="13" name="TextBox 10"/>
          <p:cNvSpPr txBox="1"/>
          <p:nvPr>
            <p:custDataLst>
              <p:tags r:id="rId5"/>
            </p:custDataLst>
          </p:nvPr>
        </p:nvSpPr>
        <p:spPr>
          <a:xfrm>
            <a:off x="863600" y="3343910"/>
            <a:ext cx="4319905" cy="7321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简单</a:t>
            </a:r>
            <a:r>
              <a:rPr lang="zh-CN" alt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实用</a:t>
            </a:r>
            <a:r>
              <a:rPr lang="en-US" sz="5400" b="1">
                <a:solidFill>
                  <a:srgbClr val="4CAF5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的</a:t>
            </a:r>
            <a:endParaRPr lang="en-US" sz="6000" b="1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6"/>
            </p:custDataLst>
          </p:nvPr>
        </p:nvSpPr>
        <p:spPr>
          <a:xfrm>
            <a:off x="877570" y="4423410"/>
            <a:ext cx="8327390" cy="7321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600" b="1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二维码系统搭建平台</a:t>
            </a:r>
            <a:endParaRPr lang="zh-CN" altLang="en-US" sz="6600" b="1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" panose="020B0400000000000000" charset="-122"/>
            </a:endParaRPr>
          </a:p>
        </p:txBody>
      </p:sp>
      <p:sp>
        <p:nvSpPr>
          <p:cNvPr id="2" name="TextBox 10"/>
          <p:cNvSpPr txBox="1"/>
          <p:nvPr>
            <p:custDataLst>
              <p:tags r:id="rId7"/>
            </p:custDataLst>
          </p:nvPr>
        </p:nvSpPr>
        <p:spPr>
          <a:xfrm>
            <a:off x="877570" y="9103360"/>
            <a:ext cx="4667250" cy="4362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最后更新于：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2024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年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06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月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11</a:t>
            </a:r>
            <a:r>
              <a:rPr lang="zh-CN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日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PingFang SC Thin" panose="020B0400000000000000" charset="-122"/>
                <a:ea typeface="PingFang SC Thin" panose="020B0400000000000000" charset="-122"/>
                <a:cs typeface="PingFang SC" panose="020B0400000000000000" charset="-122"/>
              </a:rPr>
              <a:t> </a:t>
            </a:r>
            <a:endParaRPr lang="en-US" altLang="zh-CN" sz="1400">
              <a:solidFill>
                <a:schemeClr val="tx1">
                  <a:lumMod val="50000"/>
                  <a:lumOff val="50000"/>
                </a:schemeClr>
              </a:solidFill>
              <a:latin typeface="PingFang SC Thin" panose="020B0400000000000000" charset="-122"/>
              <a:ea typeface="PingFang SC Thin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79" name="TextBox 10"/>
          <p:cNvSpPr txBox="1"/>
          <p:nvPr>
            <p:custDataLst>
              <p:tags r:id="rId3"/>
            </p:custDataLst>
          </p:nvPr>
        </p:nvSpPr>
        <p:spPr>
          <a:xfrm>
            <a:off x="4947920" y="2804160"/>
            <a:ext cx="8538210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zh-CN" altLang="en-US" sz="36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简单易用</a:t>
            </a: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从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系统搭建到落地使用都轻松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4" name="TextBox 18"/>
          <p:cNvSpPr txBox="1"/>
          <p:nvPr>
            <p:custDataLst>
              <p:tags r:id="rId6"/>
            </p:custDataLst>
          </p:nvPr>
        </p:nvSpPr>
        <p:spPr>
          <a:xfrm>
            <a:off x="11196320" y="6935470"/>
            <a:ext cx="4042410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04.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无需采购硬件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每个人的手机就是操作设备和看板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6" name="TextBox 20"/>
          <p:cNvSpPr txBox="1"/>
          <p:nvPr>
            <p:custDataLst>
              <p:tags r:id="rId7"/>
            </p:custDataLst>
          </p:nvPr>
        </p:nvSpPr>
        <p:spPr>
          <a:xfrm>
            <a:off x="11196320" y="4783455"/>
            <a:ext cx="4545965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02.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无需培训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微信扫一扫 一线人员都会操作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16" name="TextBox 21"/>
          <p:cNvSpPr txBox="1"/>
          <p:nvPr>
            <p:custDataLst>
              <p:tags r:id="rId8"/>
            </p:custDataLst>
          </p:nvPr>
        </p:nvSpPr>
        <p:spPr>
          <a:xfrm>
            <a:off x="3023870" y="4783455"/>
            <a:ext cx="5412740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01.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同行模板一键复用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沉淀各行业真实用户系统模板</a:t>
            </a:r>
            <a:r>
              <a:rPr lang="en-US" altLang="zh-CN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 </a:t>
            </a: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简单改改就能使用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956560" y="6935470"/>
            <a:ext cx="4791710" cy="1306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03.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无需安装</a:t>
            </a:r>
            <a:r>
              <a:rPr lang="en-US" altLang="zh-CN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App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所有操作都在微信内完成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79" name="TextBox 10"/>
          <p:cNvSpPr txBox="1"/>
          <p:nvPr>
            <p:custDataLst>
              <p:tags r:id="rId3"/>
            </p:custDataLst>
          </p:nvPr>
        </p:nvSpPr>
        <p:spPr>
          <a:xfrm>
            <a:off x="5796915" y="2804160"/>
            <a:ext cx="6692900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zh-CN" altLang="en-US" sz="36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自助搭建</a:t>
            </a: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所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以灵活匹配企业需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求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4" name="TextBox 18"/>
          <p:cNvSpPr txBox="1"/>
          <p:nvPr>
            <p:custDataLst>
              <p:tags r:id="rId6"/>
            </p:custDataLst>
          </p:nvPr>
        </p:nvSpPr>
        <p:spPr>
          <a:xfrm>
            <a:off x="11329670" y="4783455"/>
            <a:ext cx="4042410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02.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系统功能随时调整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灵活满足企业业务变化需求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6" name="TextBox 20"/>
          <p:cNvSpPr txBox="1"/>
          <p:nvPr>
            <p:custDataLst>
              <p:tags r:id="rId7"/>
            </p:custDataLst>
          </p:nvPr>
        </p:nvSpPr>
        <p:spPr>
          <a:xfrm>
            <a:off x="3023870" y="4783455"/>
            <a:ext cx="4545965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01.不用懂代码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让熟悉业务的员工自己搭建系统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16" name="TextBox 21"/>
          <p:cNvSpPr txBox="1"/>
          <p:nvPr>
            <p:custDataLst>
              <p:tags r:id="rId8"/>
            </p:custDataLst>
          </p:nvPr>
        </p:nvSpPr>
        <p:spPr>
          <a:xfrm>
            <a:off x="11329670" y="6943725"/>
            <a:ext cx="4447540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04.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支持二次开发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提供Api 复杂功能可专人定制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956560" y="6935470"/>
            <a:ext cx="4791710" cy="1306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03.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覆盖生产经营常见需求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满足千万用户的各种功能组件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79" name="TextBox 10"/>
          <p:cNvSpPr txBox="1"/>
          <p:nvPr>
            <p:custDataLst>
              <p:tags r:id="rId3"/>
            </p:custDataLst>
          </p:nvPr>
        </p:nvSpPr>
        <p:spPr>
          <a:xfrm>
            <a:off x="5144135" y="2804160"/>
            <a:ext cx="7999095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zh-CN" altLang="en-US" sz="360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免费可用</a:t>
            </a: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极大降低采购成本和开发周期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sp>
        <p:nvSpPr>
          <p:cNvPr id="4" name="TextBox 18"/>
          <p:cNvSpPr txBox="1"/>
          <p:nvPr>
            <p:custDataLst>
              <p:tags r:id="rId6"/>
            </p:custDataLst>
          </p:nvPr>
        </p:nvSpPr>
        <p:spPr>
          <a:xfrm>
            <a:off x="10943590" y="4783455"/>
            <a:ext cx="5100320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02.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无需找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开发商反复沟通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员工自己就是系统开发</a:t>
            </a: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人员，有需求随时改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6" name="TextBox 20"/>
          <p:cNvSpPr txBox="1"/>
          <p:nvPr>
            <p:custDataLst>
              <p:tags r:id="rId7"/>
            </p:custDataLst>
          </p:nvPr>
        </p:nvSpPr>
        <p:spPr>
          <a:xfrm>
            <a:off x="2637790" y="4783455"/>
            <a:ext cx="4545965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01.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所有模板免费提供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大量真实用户 一键复用已成功落地的模板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16" name="TextBox 21"/>
          <p:cNvSpPr txBox="1"/>
          <p:nvPr>
            <p:custDataLst>
              <p:tags r:id="rId8"/>
            </p:custDataLst>
          </p:nvPr>
        </p:nvSpPr>
        <p:spPr>
          <a:xfrm>
            <a:off x="10943590" y="6943725"/>
            <a:ext cx="4895215" cy="121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04.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付费版在</a:t>
            </a:r>
            <a:r>
              <a:rPr lang="en-US" altLang="zh-CN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780-2680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元</a:t>
            </a:r>
            <a:r>
              <a:rPr lang="en-US" altLang="zh-CN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/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年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花更少的钱 获得应有的价值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570480" y="6935470"/>
            <a:ext cx="5100320" cy="1306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03.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" panose="020B0400000000000000" charset="-122"/>
              </a:rPr>
              <a:t>绝</a:t>
            </a:r>
            <a:r>
              <a:rPr lang="zh-CN" altLang="en-US" sz="2800" spc="80">
                <a:solidFill>
                  <a:srgbClr val="313030"/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rPr>
              <a:t>大部分功能免费可用</a:t>
            </a:r>
            <a:endParaRPr lang="en-US" sz="2800" spc="80">
              <a:solidFill>
                <a:srgbClr val="313030"/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</a:endParaRPr>
          </a:p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rPr>
              <a:t>不限二维码个数，不限扫描次数，不限记录数</a:t>
            </a:r>
            <a:endParaRPr lang="zh-CN" altLang="en-US" spc="80">
              <a:solidFill>
                <a:schemeClr val="bg1">
                  <a:lumMod val="65000"/>
                </a:schemeClr>
              </a:solidFill>
              <a:latin typeface="PingFang SC Regular" panose="020B0400000000000000" charset="-122"/>
              <a:ea typeface="PingFang SC Regular" panose="020B0400000000000000" charset="-122"/>
              <a:cs typeface="PingFang SC Regular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79" name="TextBox 10"/>
          <p:cNvSpPr txBox="1"/>
          <p:nvPr>
            <p:custDataLst>
              <p:tags r:id="rId3"/>
            </p:custDataLst>
          </p:nvPr>
        </p:nvSpPr>
        <p:spPr>
          <a:xfrm>
            <a:off x="5426710" y="2804160"/>
            <a:ext cx="8037290" cy="673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草料坚持</a:t>
            </a:r>
            <a:r>
              <a:rPr lang="zh-CN" altLang="en-US" sz="3600" dirty="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简单易用</a:t>
            </a:r>
            <a:r>
              <a:rPr lang="en-US" altLang="zh-CN" sz="3600" dirty="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 </a:t>
            </a:r>
            <a:r>
              <a:rPr lang="zh-CN" altLang="en-US" sz="3600" dirty="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自助搭建</a:t>
            </a:r>
            <a:r>
              <a:rPr lang="en-US" altLang="zh-CN" sz="3600" dirty="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 </a:t>
            </a:r>
            <a:r>
              <a:rPr lang="zh-CN" altLang="en-US" sz="3600" dirty="0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</a:rPr>
              <a:t>免费可用</a:t>
            </a:r>
            <a:endParaRPr lang="zh-CN" altLang="en-US" sz="3600" dirty="0">
              <a:solidFill>
                <a:srgbClr val="4CAF50"/>
              </a:solidFill>
              <a:latin typeface="PingFang SC Medium" panose="020B0400000000000000" charset="-122"/>
              <a:ea typeface="PingFang SC Medium" panose="020B0400000000000000" charset="-122"/>
              <a:cs typeface="PingFang SC Medium" panose="020B0400000000000000" charset="-122"/>
            </a:endParaRPr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平台优势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889625" y="5503545"/>
            <a:ext cx="2716530" cy="2118360"/>
            <a:chOff x="1677" y="9062"/>
            <a:chExt cx="4278" cy="3336"/>
          </a:xfrm>
        </p:grpSpPr>
        <p:sp>
          <p:nvSpPr>
            <p:cNvPr id="28" name="TextBox 41"/>
            <p:cNvSpPr txBox="1"/>
            <p:nvPr>
              <p:custDataLst>
                <p:tags r:id="rId6"/>
              </p:custDataLst>
            </p:nvPr>
          </p:nvSpPr>
          <p:spPr>
            <a:xfrm>
              <a:off x="1677" y="9243"/>
              <a:ext cx="4202" cy="3155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>
                <a:lnSpc>
                  <a:spcPts val="3125"/>
                </a:lnSpc>
              </a:pPr>
              <a:endParaRPr lang="zh-CN" altLang="en-US" sz="2000" spc="80" dirty="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</a:pPr>
              <a:endParaRPr lang="zh-CN" altLang="en-US" sz="2000" spc="80" dirty="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  <a:buClrTx/>
                <a:buSzTx/>
                <a:buFontTx/>
              </a:pPr>
              <a:r>
                <a:rPr lang="zh-CN" altLang="en-US" sz="2000" spc="80" dirty="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所以草料能节省大量销售成本，持续开发</a:t>
              </a:r>
              <a:r>
                <a:rPr lang="zh-CN" altLang="en-US" sz="2000" spc="80" dirty="0">
                  <a:solidFill>
                    <a:srgbClr val="4CAF50"/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免费可用</a:t>
              </a:r>
              <a:r>
                <a:rPr lang="zh-CN" altLang="en-US" sz="2000" spc="80" dirty="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的功能</a:t>
              </a:r>
              <a:endParaRPr lang="zh-CN" altLang="en-US" sz="2000" spc="80" dirty="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</a:endParaRPr>
            </a:p>
          </p:txBody>
        </p:sp>
        <p:sp>
          <p:nvSpPr>
            <p:cNvPr id="29" name="TextBox 25"/>
            <p:cNvSpPr txBox="1"/>
            <p:nvPr>
              <p:custDataLst>
                <p:tags r:id="rId7"/>
              </p:custDataLst>
            </p:nvPr>
          </p:nvSpPr>
          <p:spPr>
            <a:xfrm>
              <a:off x="1677" y="9062"/>
              <a:ext cx="4278" cy="1262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l">
                <a:lnSpc>
                  <a:spcPts val="6250"/>
                </a:lnSpc>
              </a:pPr>
              <a:r>
                <a:rPr lang="en-US" altLang="zh-CN" sz="2400" spc="99">
                  <a:solidFill>
                    <a:srgbClr val="313030"/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02</a:t>
              </a:r>
              <a:r>
                <a:rPr lang="en-US" altLang="zh-CN" sz="2400" spc="99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 </a:t>
              </a:r>
              <a:r>
                <a:rPr lang="zh-CN" altLang="en-US" sz="2400" spc="99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因为自助搭建</a:t>
              </a:r>
              <a:endParaRPr lang="zh-CN" altLang="en-US" sz="24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156190" y="5503545"/>
            <a:ext cx="2716530" cy="1717675"/>
            <a:chOff x="1677" y="9062"/>
            <a:chExt cx="4278" cy="2705"/>
          </a:xfrm>
        </p:grpSpPr>
        <p:sp>
          <p:nvSpPr>
            <p:cNvPr id="31" name="TextBox 41"/>
            <p:cNvSpPr txBox="1"/>
            <p:nvPr>
              <p:custDataLst>
                <p:tags r:id="rId8"/>
              </p:custDataLst>
            </p:nvPr>
          </p:nvSpPr>
          <p:spPr>
            <a:xfrm>
              <a:off x="1677" y="9874"/>
              <a:ext cx="4203" cy="1893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>
                <a:lnSpc>
                  <a:spcPts val="3125"/>
                </a:lnSpc>
              </a:pP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  <a:buClrTx/>
                <a:buSzTx/>
                <a:buFontTx/>
              </a:pP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所以</a:t>
              </a:r>
              <a:r>
                <a:rPr lang="zh-CN" altLang="en-US" sz="2000" spc="80">
                  <a:solidFill>
                    <a:srgbClr val="4CAF50"/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更多用户</a:t>
              </a: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愿意尝试自助搭建业务系统</a:t>
              </a: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endParaRPr>
            </a:p>
          </p:txBody>
        </p:sp>
        <p:sp>
          <p:nvSpPr>
            <p:cNvPr id="32" name="TextBox 25"/>
            <p:cNvSpPr txBox="1"/>
            <p:nvPr>
              <p:custDataLst>
                <p:tags r:id="rId9"/>
              </p:custDataLst>
            </p:nvPr>
          </p:nvSpPr>
          <p:spPr>
            <a:xfrm>
              <a:off x="1677" y="9062"/>
              <a:ext cx="4278" cy="1262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l">
                <a:lnSpc>
                  <a:spcPts val="6250"/>
                </a:lnSpc>
              </a:pPr>
              <a:r>
                <a:rPr lang="en-US" altLang="zh-CN" sz="2400" spc="99">
                  <a:solidFill>
                    <a:srgbClr val="313030"/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03 </a:t>
              </a:r>
              <a:r>
                <a:rPr lang="zh-CN" altLang="en-US" sz="2400" spc="99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因为免费可用</a:t>
              </a:r>
              <a:endParaRPr lang="zh-CN" altLang="en-US" sz="24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422755" y="5503545"/>
            <a:ext cx="2995930" cy="2120900"/>
            <a:chOff x="1677" y="9062"/>
            <a:chExt cx="4718" cy="3340"/>
          </a:xfrm>
        </p:grpSpPr>
        <p:sp>
          <p:nvSpPr>
            <p:cNvPr id="35" name="TextBox 41"/>
            <p:cNvSpPr txBox="1"/>
            <p:nvPr>
              <p:custDataLst>
                <p:tags r:id="rId10"/>
              </p:custDataLst>
            </p:nvPr>
          </p:nvSpPr>
          <p:spPr>
            <a:xfrm>
              <a:off x="1677" y="9247"/>
              <a:ext cx="4718" cy="3155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>
                <a:lnSpc>
                  <a:spcPts val="3125"/>
                </a:lnSpc>
              </a:pP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</a:pP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  <a:buClrTx/>
                <a:buSzTx/>
                <a:buFontTx/>
              </a:pP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帮助草料打磨产品</a:t>
              </a: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  <a:buClrTx/>
                <a:buSzTx/>
                <a:buFontTx/>
              </a:pP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沉淀经验和搭建模板</a:t>
              </a: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  <a:buClrTx/>
                <a:buSzTx/>
                <a:buFontTx/>
              </a:pP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所以系统更加</a:t>
              </a:r>
              <a:r>
                <a:rPr lang="zh-CN" altLang="en-US" sz="2000" spc="80">
                  <a:solidFill>
                    <a:srgbClr val="4CAF50"/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简单易用</a:t>
              </a:r>
              <a:endParaRPr lang="zh-CN" altLang="en-US" sz="2000" spc="80">
                <a:solidFill>
                  <a:srgbClr val="4CAF50"/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endParaRPr>
            </a:p>
          </p:txBody>
        </p:sp>
        <p:sp>
          <p:nvSpPr>
            <p:cNvPr id="36" name="TextBox 25"/>
            <p:cNvSpPr txBox="1"/>
            <p:nvPr>
              <p:custDataLst>
                <p:tags r:id="rId11"/>
              </p:custDataLst>
            </p:nvPr>
          </p:nvSpPr>
          <p:spPr>
            <a:xfrm>
              <a:off x="1677" y="9062"/>
              <a:ext cx="4278" cy="1262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l">
                <a:lnSpc>
                  <a:spcPts val="6250"/>
                </a:lnSpc>
              </a:pPr>
              <a:r>
                <a:rPr lang="en-US" altLang="zh-CN" sz="2400" spc="99">
                  <a:solidFill>
                    <a:srgbClr val="313030"/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04 </a:t>
              </a:r>
              <a:r>
                <a:rPr lang="zh-CN" altLang="en-US" sz="2400" spc="99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因为更多用户</a:t>
              </a:r>
              <a:endParaRPr lang="zh-CN" altLang="en-US" sz="24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623060" y="5506085"/>
            <a:ext cx="2716530" cy="1721485"/>
            <a:chOff x="1677" y="9062"/>
            <a:chExt cx="4278" cy="2711"/>
          </a:xfrm>
        </p:grpSpPr>
        <p:sp>
          <p:nvSpPr>
            <p:cNvPr id="38" name="TextBox 41"/>
            <p:cNvSpPr txBox="1"/>
            <p:nvPr>
              <p:custDataLst>
                <p:tags r:id="rId12"/>
              </p:custDataLst>
            </p:nvPr>
          </p:nvSpPr>
          <p:spPr>
            <a:xfrm>
              <a:off x="1677" y="9880"/>
              <a:ext cx="4202" cy="1893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just">
                <a:lnSpc>
                  <a:spcPts val="3125"/>
                </a:lnSpc>
              </a:pP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  <a:p>
              <a:pPr algn="just">
                <a:lnSpc>
                  <a:spcPts val="3125"/>
                </a:lnSpc>
              </a:pP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所以用户能</a:t>
              </a:r>
              <a:r>
                <a:rPr lang="zh-CN" altLang="en-US" sz="2000" spc="80">
                  <a:solidFill>
                    <a:srgbClr val="4CAF50"/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自助搭建</a:t>
              </a:r>
              <a:r>
                <a:rPr lang="zh-CN" altLang="en-US" sz="2000" spc="80">
                  <a:solidFill>
                    <a:schemeClr val="bg1">
                      <a:lumMod val="65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Regular" panose="020B0400000000000000" charset="-122"/>
                  <a:sym typeface="+mn-ea"/>
                </a:rPr>
                <a:t>系统，无需一对一销售</a:t>
              </a:r>
              <a:endParaRPr lang="zh-CN" altLang="en-US" sz="2000" spc="80">
                <a:solidFill>
                  <a:schemeClr val="bg1">
                    <a:lumMod val="65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Regular" panose="020B0400000000000000" charset="-122"/>
                <a:sym typeface="+mn-ea"/>
              </a:endParaRPr>
            </a:p>
          </p:txBody>
        </p:sp>
        <p:sp>
          <p:nvSpPr>
            <p:cNvPr id="39" name="TextBox 25"/>
            <p:cNvSpPr txBox="1"/>
            <p:nvPr>
              <p:custDataLst>
                <p:tags r:id="rId13"/>
              </p:custDataLst>
            </p:nvPr>
          </p:nvSpPr>
          <p:spPr>
            <a:xfrm>
              <a:off x="1677" y="9062"/>
              <a:ext cx="4278" cy="1262"/>
            </a:xfrm>
            <a:prstGeom prst="rect">
              <a:avLst/>
            </a:prstGeom>
          </p:spPr>
          <p:txBody>
            <a:bodyPr wrap="square" lIns="0" tIns="0" rIns="0" bIns="0" rtlCol="0" anchor="ctr" anchorCtr="0">
              <a:spAutoFit/>
            </a:bodyPr>
            <a:lstStyle/>
            <a:p>
              <a:pPr algn="l">
                <a:lnSpc>
                  <a:spcPts val="6250"/>
                </a:lnSpc>
              </a:pPr>
              <a:r>
                <a:rPr lang="en-US" altLang="zh-CN" sz="2400" spc="99">
                  <a:solidFill>
                    <a:srgbClr val="313030"/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01 </a:t>
              </a:r>
              <a:r>
                <a:rPr lang="zh-CN" altLang="en-US" sz="2400" spc="99">
                  <a:solidFill>
                    <a:schemeClr val="tx1">
                      <a:lumMod val="85000"/>
                      <a:lumOff val="1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因为简单易用</a:t>
              </a:r>
              <a:endParaRPr lang="zh-CN" altLang="en-US" sz="24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/Users/jiujing/Library/Containers/com.kingsoft.wpsoffice.mac/Data/tmp/picturecompress_2024052911290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69220"/>
          </a:xfrm>
          <a:prstGeom prst="rect">
            <a:avLst/>
          </a:prstGeom>
        </p:spPr>
      </p:pic>
      <p:sp>
        <p:nvSpPr>
          <p:cNvPr id="4" name="TextBox 41"/>
          <p:cNvSpPr txBox="1"/>
          <p:nvPr>
            <p:custDataLst>
              <p:tags r:id="rId2"/>
            </p:custDataLst>
          </p:nvPr>
        </p:nvSpPr>
        <p:spPr>
          <a:xfrm>
            <a:off x="6673850" y="5143500"/>
            <a:ext cx="5696585" cy="677545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ts val="3125"/>
              </a:lnSpc>
              <a:buClrTx/>
              <a:buSzTx/>
              <a:buNone/>
            </a:pPr>
            <a:r>
              <a:rPr lang="zh-CN" altLang="en-US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自由组合功能模块</a:t>
            </a:r>
            <a:r>
              <a:rPr lang="en-US" altLang="zh-CN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 </a:t>
            </a:r>
            <a:r>
              <a:rPr lang="zh-CN" altLang="en-US" sz="2800" spc="99">
                <a:solidFill>
                  <a:schemeClr val="bg1">
                    <a:lumMod val="50000"/>
                    <a:alpha val="64706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  <a:sym typeface="+mn-ea"/>
              </a:rPr>
              <a:t>即可完成搭建</a:t>
            </a:r>
            <a:endParaRPr lang="zh-CN" altLang="en-US" sz="2800" spc="99">
              <a:solidFill>
                <a:schemeClr val="bg1">
                  <a:lumMod val="50000"/>
                  <a:alpha val="64706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 Light" panose="020B0400000000000000" charset="-122"/>
              <a:sym typeface="+mn-ea"/>
            </a:endParaRPr>
          </a:p>
        </p:txBody>
      </p:sp>
      <p:sp>
        <p:nvSpPr>
          <p:cNvPr id="5" name="TextBox 25"/>
          <p:cNvSpPr txBox="1"/>
          <p:nvPr>
            <p:custDataLst>
              <p:tags r:id="rId3"/>
            </p:custDataLst>
          </p:nvPr>
        </p:nvSpPr>
        <p:spPr>
          <a:xfrm>
            <a:off x="7785735" y="4064000"/>
            <a:ext cx="3044825" cy="80137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altLang="zh-CN" sz="4000" spc="99">
                <a:solidFill>
                  <a:srgbClr val="4CAF50"/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02</a:t>
            </a:r>
            <a:r>
              <a:rPr lang="en-US" altLang="zh-CN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 </a:t>
            </a:r>
            <a:r>
              <a:rPr lang="zh-CN" altLang="en-US" sz="4000" spc="99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核心功能</a:t>
            </a:r>
            <a:endParaRPr lang="zh-CN" altLang="en-US" sz="4000" spc="99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7365" cy="10287635"/>
          </a:xfrm>
          <a:prstGeom prst="rect">
            <a:avLst/>
          </a:prstGeom>
        </p:spPr>
      </p:pic>
      <p:sp>
        <p:nvSpPr>
          <p:cNvPr id="3" name="TextBox 10"/>
          <p:cNvSpPr txBox="1"/>
          <p:nvPr>
            <p:custDataLst>
              <p:tags r:id="rId3"/>
            </p:custDataLst>
          </p:nvPr>
        </p:nvSpPr>
        <p:spPr>
          <a:xfrm>
            <a:off x="980440" y="522605"/>
            <a:ext cx="1260000" cy="484505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rPr>
              <a:t>核心功能</a:t>
            </a: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PingFang SC Medium" panose="020B0400000000000000" charset="-122"/>
              <a:ea typeface="PingFang SC Medium" panose="020B0400000000000000" charset="-122"/>
              <a:cs typeface="PingFang SC" panose="020B0400000000000000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980440" y="1183640"/>
            <a:ext cx="16443325" cy="0"/>
          </a:xfrm>
          <a:prstGeom prst="line">
            <a:avLst/>
          </a:prstGeom>
          <a:ln w="12700" cap="flat" cmpd="sng">
            <a:solidFill>
              <a:schemeClr val="bg1">
                <a:lumMod val="85000"/>
              </a:schemeClr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透明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2265" y="467360"/>
            <a:ext cx="527050" cy="53975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958975" y="2012315"/>
            <a:ext cx="3432810" cy="1385570"/>
            <a:chOff x="3061" y="4131"/>
            <a:chExt cx="5406" cy="2182"/>
          </a:xfrm>
        </p:grpSpPr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3061" y="4131"/>
              <a:ext cx="17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活码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Light" panose="020B0400000000000000" charset="-122"/>
                </a:rPr>
                <a:t>上传内容生码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Light" panose="020B0400000000000000" charset="-122"/>
                </a:rPr>
                <a:t> 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 Light" panose="020B0400000000000000" charset="-122"/>
                </a:rPr>
                <a:t>用于展示商品详情、使用说明书、多媒体图书等内容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 Light" panose="020B0400000000000000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379335" y="2012315"/>
            <a:ext cx="3432810" cy="1385570"/>
            <a:chOff x="3061" y="4131"/>
            <a:chExt cx="5406" cy="2182"/>
          </a:xfrm>
        </p:grpSpPr>
        <p:sp>
          <p:nvSpPr>
            <p:cNvPr id="56" name="文本框 55"/>
            <p:cNvSpPr txBox="1"/>
            <p:nvPr>
              <p:custDataLst>
                <p:tags r:id="rId7"/>
              </p:custDataLst>
            </p:nvPr>
          </p:nvSpPr>
          <p:spPr>
            <a:xfrm>
              <a:off x="3061" y="4131"/>
              <a:ext cx="17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表单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8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代替纸质表格，通过组合姓名、图片、检查项等组件搭建出电子表单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2799695" y="2012315"/>
            <a:ext cx="3432810" cy="1385570"/>
            <a:chOff x="3061" y="4131"/>
            <a:chExt cx="5406" cy="2182"/>
          </a:xfrm>
        </p:grpSpPr>
        <p:sp>
          <p:nvSpPr>
            <p:cNvPr id="59" name="文本框 58"/>
            <p:cNvSpPr txBox="1"/>
            <p:nvPr>
              <p:custDataLst>
                <p:tags r:id="rId9"/>
              </p:custDataLst>
            </p:nvPr>
          </p:nvSpPr>
          <p:spPr>
            <a:xfrm>
              <a:off x="3061" y="4131"/>
              <a:ext cx="176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状态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0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在二维码上添加状态面板，展示物品当前状态，如正常/异常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958975" y="4532630"/>
            <a:ext cx="3432810" cy="1385570"/>
            <a:chOff x="3061" y="4131"/>
            <a:chExt cx="5406" cy="2182"/>
          </a:xfrm>
        </p:grpSpPr>
        <p:sp>
          <p:nvSpPr>
            <p:cNvPr id="62" name="文本框 61"/>
            <p:cNvSpPr txBox="1"/>
            <p:nvPr>
              <p:custDataLst>
                <p:tags r:id="rId11"/>
              </p:custDataLst>
            </p:nvPr>
          </p:nvSpPr>
          <p:spPr>
            <a:xfrm>
              <a:off x="3061" y="4131"/>
              <a:ext cx="32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动态数据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12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填写表单、状态更新等操作都会保存在码上，形成码的动态数据面板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379335" y="4531995"/>
            <a:ext cx="3432810" cy="1385570"/>
            <a:chOff x="3061" y="4131"/>
            <a:chExt cx="5406" cy="2182"/>
          </a:xfrm>
        </p:grpSpPr>
        <p:sp>
          <p:nvSpPr>
            <p:cNvPr id="65" name="文本框 64"/>
            <p:cNvSpPr txBox="1"/>
            <p:nvPr>
              <p:custDataLst>
                <p:tags r:id="rId13"/>
              </p:custDataLst>
            </p:nvPr>
          </p:nvSpPr>
          <p:spPr>
            <a:xfrm>
              <a:off x="3061" y="4131"/>
              <a:ext cx="32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成员功能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14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将员工按部门、身份维度进行分组，分工协作管理、查看或操作二维码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799695" y="4532630"/>
            <a:ext cx="3432810" cy="1385570"/>
            <a:chOff x="3061" y="4131"/>
            <a:chExt cx="5406" cy="2182"/>
          </a:xfrm>
        </p:grpSpPr>
        <p:sp>
          <p:nvSpPr>
            <p:cNvPr id="68" name="文本框 67"/>
            <p:cNvSpPr txBox="1"/>
            <p:nvPr>
              <p:custDataLst>
                <p:tags r:id="rId15"/>
              </p:custDataLst>
            </p:nvPr>
          </p:nvSpPr>
          <p:spPr>
            <a:xfrm>
              <a:off x="3061" y="4131"/>
              <a:ext cx="323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分区管理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16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按业务拆分项目并指定高级成员，责任更清晰；可搭建多套应用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958975" y="7052945"/>
            <a:ext cx="3432810" cy="1385570"/>
            <a:chOff x="3061" y="4131"/>
            <a:chExt cx="5406" cy="2182"/>
          </a:xfrm>
        </p:grpSpPr>
        <p:sp>
          <p:nvSpPr>
            <p:cNvPr id="72" name="文本框 71"/>
            <p:cNvSpPr txBox="1"/>
            <p:nvPr>
              <p:custDataLst>
                <p:tags r:id="rId17"/>
              </p:custDataLst>
            </p:nvPr>
          </p:nvSpPr>
          <p:spPr>
            <a:xfrm>
              <a:off x="3061" y="4131"/>
              <a:ext cx="32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  <a:sym typeface="+mn-ea"/>
                </a:rPr>
                <a:t>批量生码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  <a:sym typeface="+mn-ea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18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  <a:sym typeface="+mn-ea"/>
                </a:rPr>
                <a:t>一次性生成大量结构相同，内容不同的活码，大幅提升制作效率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  <a:sym typeface="+mn-ea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379335" y="7052310"/>
            <a:ext cx="3432810" cy="1385570"/>
            <a:chOff x="3061" y="4131"/>
            <a:chExt cx="5406" cy="2182"/>
          </a:xfrm>
        </p:grpSpPr>
        <p:sp>
          <p:nvSpPr>
            <p:cNvPr id="75" name="文本框 74"/>
            <p:cNvSpPr txBox="1"/>
            <p:nvPr>
              <p:custDataLst>
                <p:tags r:id="rId19"/>
              </p:custDataLst>
            </p:nvPr>
          </p:nvSpPr>
          <p:spPr>
            <a:xfrm>
              <a:off x="3061" y="4131"/>
              <a:ext cx="32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标签制作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20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预置150+标签样式，标签的背景、文字、logo等内容均可灵活调整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2799695" y="7052945"/>
            <a:ext cx="3432810" cy="1385570"/>
            <a:chOff x="3061" y="4131"/>
            <a:chExt cx="5406" cy="2182"/>
          </a:xfrm>
        </p:grpSpPr>
        <p:sp>
          <p:nvSpPr>
            <p:cNvPr id="78" name="文本框 77"/>
            <p:cNvSpPr txBox="1"/>
            <p:nvPr>
              <p:custDataLst>
                <p:tags r:id="rId21"/>
              </p:custDataLst>
            </p:nvPr>
          </p:nvSpPr>
          <p:spPr>
            <a:xfrm>
              <a:off x="3061" y="4131"/>
              <a:ext cx="323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ingFang SC Medium" panose="020B0400000000000000" charset="-122"/>
                  <a:ea typeface="PingFang SC Medium" panose="020B0400000000000000" charset="-122"/>
                  <a:cs typeface="PingFang SC" panose="020B0400000000000000" charset="-122"/>
                </a:rPr>
                <a:t>排版印刷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ingFang SC Medium" panose="020B0400000000000000" charset="-122"/>
                <a:ea typeface="PingFang SC Medium" panose="020B0400000000000000" charset="-122"/>
                <a:cs typeface="PingFang SC" panose="020B0400000000000000" charset="-122"/>
              </a:endParaRPr>
            </a:p>
          </p:txBody>
        </p:sp>
        <p:sp>
          <p:nvSpPr>
            <p:cNvPr id="80" name="文本框 79"/>
            <p:cNvSpPr txBox="1"/>
            <p:nvPr>
              <p:custDataLst>
                <p:tags r:id="rId22"/>
              </p:custDataLst>
            </p:nvPr>
          </p:nvSpPr>
          <p:spPr>
            <a:xfrm>
              <a:off x="3061" y="5122"/>
              <a:ext cx="5406" cy="11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PingFang SC Light" panose="020B0400000000000000" charset="-122"/>
                  <a:ea typeface="PingFang SC Light" panose="020B0400000000000000" charset="-122"/>
                  <a:cs typeface="PingFang SC" panose="020B0400000000000000" charset="-122"/>
                </a:rPr>
                <a:t>可根据需求选择不同材质印刷、尺寸、下载相应格式的文件完成印刷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</a:endParaRPr>
            </a:p>
          </p:txBody>
        </p:sp>
      </p:grpSp>
      <p:sp>
        <p:nvSpPr>
          <p:cNvPr id="81" name="文本框 80"/>
          <p:cNvSpPr txBox="1"/>
          <p:nvPr>
            <p:custDataLst>
              <p:tags r:id="rId23"/>
            </p:custDataLst>
          </p:nvPr>
        </p:nvSpPr>
        <p:spPr>
          <a:xfrm>
            <a:off x="1943735" y="9103360"/>
            <a:ext cx="11962130" cy="50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  <a:sym typeface="+mn-ea"/>
              </a:rPr>
              <a:t>更多功能如数据管理、通知与协作、消息提醒、计划管理、区块链存证、数据Api等，可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  <a:sym typeface="+mn-ea"/>
                <a:hlinkClick r:id="rId24" action="ppaction://hlinkfile"/>
              </a:rPr>
              <a:t>点击前往草料二维码官网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PingFang SC Light" panose="020B0400000000000000" charset="-122"/>
                <a:ea typeface="PingFang SC Light" panose="020B0400000000000000" charset="-122"/>
                <a:cs typeface="PingFang SC" panose="020B0400000000000000" charset="-122"/>
                <a:sym typeface="+mn-ea"/>
              </a:rPr>
              <a:t>进一步了解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PingFang SC Light" panose="020B0400000000000000" charset="-122"/>
              <a:ea typeface="PingFang SC Light" panose="020B0400000000000000" charset="-122"/>
              <a:cs typeface="PingFang SC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PingFang SC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PingFang SC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PingFang SC"/>
        <a:font script="Hebr" typeface="PingFang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ingFang SC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ingFang SC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PingFang SC"/>
        <a:font script="Hebr" typeface="PingFang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ingFang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ingFang SC"/>
        <a:ea typeface=""/>
        <a:cs typeface=""/>
        <a:font script="Jpan" typeface="ＭＳ Ｐゴシック"/>
        <a:font script="Hang" typeface="맑은 고딕"/>
        <a:font script="Hans" typeface="PingFang SC"/>
        <a:font script="Hant" typeface="新細明體"/>
        <a:font script="Arab" typeface="PingFang SC"/>
        <a:font script="Hebr" typeface="PingFang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ingFang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5312</Words>
  <Application>WPS 文字</Application>
  <PresentationFormat>自定义</PresentationFormat>
  <Paragraphs>595</Paragraphs>
  <Slides>34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PingFang SC</vt:lpstr>
      <vt:lpstr>PingFang SC Thin</vt:lpstr>
      <vt:lpstr>PingFang SC Semibold</vt:lpstr>
      <vt:lpstr>PingFang SC Medium</vt:lpstr>
      <vt:lpstr>PingFang SC Regular</vt:lpstr>
      <vt:lpstr>PingFang SC Light</vt:lpstr>
      <vt:lpstr>微软雅黑</vt:lpstr>
      <vt:lpstr>汉仪旗黑</vt:lpstr>
      <vt:lpstr>宋体</vt:lpstr>
      <vt:lpstr>Arial Unicode MS</vt:lpstr>
      <vt:lpstr>汉仪书宋二KW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草料介绍PPT</dc:title>
  <dc:creator/>
  <cp:lastModifiedBy>草料合同部</cp:lastModifiedBy>
  <cp:revision>64</cp:revision>
  <dcterms:created xsi:type="dcterms:W3CDTF">2024-06-13T08:03:59Z</dcterms:created>
  <dcterms:modified xsi:type="dcterms:W3CDTF">2024-06-13T08:03:59Z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996DE0AE278349C7266F5D66B157925F_43</vt:lpwstr>
  </property>
  <property fmtid="{D5CDD505-2E9C-101B-9397-08002B2CF9AE}" pid="3" name="KSOProductBuildVer">
    <vt:lpwstr>2052-6.8.0.8846</vt:lpwstr>
  </property>
</Properties>
</file>